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7" r:id="rId3"/>
    <p:sldId id="266" r:id="rId4"/>
    <p:sldId id="260" r:id="rId5"/>
    <p:sldId id="259" r:id="rId6"/>
    <p:sldId id="265" r:id="rId7"/>
    <p:sldId id="268" r:id="rId8"/>
    <p:sldId id="261" r:id="rId9"/>
    <p:sldId id="262"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ison Sleppy" userId="e6b1979aad9d0f1c" providerId="LiveId" clId="{EDF82F74-140C-4AB3-9CC6-8426F192E72D}"/>
    <pc:docChg chg="modSld">
      <pc:chgData name="Madison Sleppy" userId="e6b1979aad9d0f1c" providerId="LiveId" clId="{EDF82F74-140C-4AB3-9CC6-8426F192E72D}" dt="2026-07-27T18:30:18.647" v="39" actId="20577"/>
      <pc:docMkLst>
        <pc:docMk/>
      </pc:docMkLst>
      <pc:sldChg chg="modSp mod">
        <pc:chgData name="Madison Sleppy" userId="e6b1979aad9d0f1c" providerId="LiveId" clId="{EDF82F74-140C-4AB3-9CC6-8426F192E72D}" dt="2026-07-27T18:29:59.633" v="37" actId="122"/>
        <pc:sldMkLst>
          <pc:docMk/>
          <pc:sldMk cId="109857222" sldId="256"/>
        </pc:sldMkLst>
        <pc:spChg chg="mod">
          <ac:chgData name="Madison Sleppy" userId="e6b1979aad9d0f1c" providerId="LiveId" clId="{EDF82F74-140C-4AB3-9CC6-8426F192E72D}" dt="2026-07-27T18:29:52.858" v="36" actId="20577"/>
          <ac:spMkLst>
            <pc:docMk/>
            <pc:sldMk cId="109857222" sldId="256"/>
            <ac:spMk id="2" creationId="{00000000-0000-0000-0000-000000000000}"/>
          </ac:spMkLst>
        </pc:spChg>
        <pc:spChg chg="mod">
          <ac:chgData name="Madison Sleppy" userId="e6b1979aad9d0f1c" providerId="LiveId" clId="{EDF82F74-140C-4AB3-9CC6-8426F192E72D}" dt="2026-07-27T18:29:59.633" v="37" actId="122"/>
          <ac:spMkLst>
            <pc:docMk/>
            <pc:sldMk cId="109857222" sldId="256"/>
            <ac:spMk id="3" creationId="{00000000-0000-0000-0000-000000000000}"/>
          </ac:spMkLst>
        </pc:spChg>
      </pc:sldChg>
      <pc:sldChg chg="modSp mod">
        <pc:chgData name="Madison Sleppy" userId="e6b1979aad9d0f1c" providerId="LiveId" clId="{EDF82F74-140C-4AB3-9CC6-8426F192E72D}" dt="2026-07-27T18:30:18.647" v="39" actId="20577"/>
        <pc:sldMkLst>
          <pc:docMk/>
          <pc:sldMk cId="1311942212" sldId="260"/>
        </pc:sldMkLst>
        <pc:spChg chg="mod">
          <ac:chgData name="Madison Sleppy" userId="e6b1979aad9d0f1c" providerId="LiveId" clId="{EDF82F74-140C-4AB3-9CC6-8426F192E72D}" dt="2026-07-27T18:30:18.647" v="39" actId="20577"/>
          <ac:spMkLst>
            <pc:docMk/>
            <pc:sldMk cId="1311942212" sldId="260"/>
            <ac:spMk id="3" creationId="{A606F78B-3975-01B7-8C0D-3CD8333AA5C3}"/>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ata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3708FE-6CD3-42FA-89F9-6F6E436551A5}" type="doc">
      <dgm:prSet loTypeId="urn:microsoft.com/office/officeart/2005/8/layout/vList5" loCatId="list" qsTypeId="urn:microsoft.com/office/officeart/2005/8/quickstyle/simple4" qsCatId="simple" csTypeId="urn:microsoft.com/office/officeart/2005/8/colors/colorful5" csCatId="colorful"/>
      <dgm:spPr/>
      <dgm:t>
        <a:bodyPr/>
        <a:lstStyle/>
        <a:p>
          <a:endParaRPr lang="en-US"/>
        </a:p>
      </dgm:t>
    </dgm:pt>
    <dgm:pt modelId="{66BA19D5-5162-474D-8582-0C9BC813E888}">
      <dgm:prSet/>
      <dgm:spPr/>
      <dgm:t>
        <a:bodyPr/>
        <a:lstStyle/>
        <a:p>
          <a:r>
            <a:rPr lang="en-US"/>
            <a:t>Allowing so much information to be public makes it easier for vishers to pretend to be someone that is trusted.</a:t>
          </a:r>
        </a:p>
      </dgm:t>
    </dgm:pt>
    <dgm:pt modelId="{958CC50B-BDFA-444E-9FCA-D3B6CC61F714}" type="parTrans" cxnId="{36838F02-9D8B-4B91-85AF-591428DA2A67}">
      <dgm:prSet/>
      <dgm:spPr/>
      <dgm:t>
        <a:bodyPr/>
        <a:lstStyle/>
        <a:p>
          <a:endParaRPr lang="en-US"/>
        </a:p>
      </dgm:t>
    </dgm:pt>
    <dgm:pt modelId="{04DEB66A-8F2A-4A05-8EEB-7B81C8A6FD34}" type="sibTrans" cxnId="{36838F02-9D8B-4B91-85AF-591428DA2A67}">
      <dgm:prSet/>
      <dgm:spPr/>
      <dgm:t>
        <a:bodyPr/>
        <a:lstStyle/>
        <a:p>
          <a:endParaRPr lang="en-US"/>
        </a:p>
      </dgm:t>
    </dgm:pt>
    <dgm:pt modelId="{52C7C981-A1E0-4D22-AD88-B1F753431ABF}">
      <dgm:prSet/>
      <dgm:spPr/>
      <dgm:t>
        <a:bodyPr/>
        <a:lstStyle/>
        <a:p>
          <a:r>
            <a:rPr lang="en-US"/>
            <a:t>Impersonate company staff.</a:t>
          </a:r>
        </a:p>
      </dgm:t>
    </dgm:pt>
    <dgm:pt modelId="{0713EE42-D29E-4FD4-B511-F7093AA204F4}" type="parTrans" cxnId="{5371B6CB-F6C6-4437-8E81-B2119760CE77}">
      <dgm:prSet/>
      <dgm:spPr/>
      <dgm:t>
        <a:bodyPr/>
        <a:lstStyle/>
        <a:p>
          <a:endParaRPr lang="en-US"/>
        </a:p>
      </dgm:t>
    </dgm:pt>
    <dgm:pt modelId="{97A5F1B5-2E6B-4FF3-9218-4F809D6DB1B7}" type="sibTrans" cxnId="{5371B6CB-F6C6-4437-8E81-B2119760CE77}">
      <dgm:prSet/>
      <dgm:spPr/>
      <dgm:t>
        <a:bodyPr/>
        <a:lstStyle/>
        <a:p>
          <a:endParaRPr lang="en-US"/>
        </a:p>
      </dgm:t>
    </dgm:pt>
    <dgm:pt modelId="{BDEA20C6-6F3C-4D3E-867C-9A81882ECBAD}">
      <dgm:prSet/>
      <dgm:spPr/>
      <dgm:t>
        <a:bodyPr/>
        <a:lstStyle/>
        <a:p>
          <a:r>
            <a:rPr lang="en-US"/>
            <a:t>We were able to make very convincing emails to HR, because of all the flags we were able to find. </a:t>
          </a:r>
        </a:p>
      </dgm:t>
    </dgm:pt>
    <dgm:pt modelId="{F48A3593-1180-4817-A49F-DDBA2D301988}" type="parTrans" cxnId="{CD1417FD-AC14-449F-B716-4C0E1EABCB98}">
      <dgm:prSet/>
      <dgm:spPr/>
      <dgm:t>
        <a:bodyPr/>
        <a:lstStyle/>
        <a:p>
          <a:endParaRPr lang="en-US"/>
        </a:p>
      </dgm:t>
    </dgm:pt>
    <dgm:pt modelId="{EA075CB5-7837-496F-AB13-8999BFCE80A3}" type="sibTrans" cxnId="{CD1417FD-AC14-449F-B716-4C0E1EABCB98}">
      <dgm:prSet/>
      <dgm:spPr/>
      <dgm:t>
        <a:bodyPr/>
        <a:lstStyle/>
        <a:p>
          <a:endParaRPr lang="en-US"/>
        </a:p>
      </dgm:t>
    </dgm:pt>
    <dgm:pt modelId="{641E58E9-56F9-4102-9C41-A07BDE5D662F}" type="pres">
      <dgm:prSet presAssocID="{FC3708FE-6CD3-42FA-89F9-6F6E436551A5}" presName="Name0" presStyleCnt="0">
        <dgm:presLayoutVars>
          <dgm:dir/>
          <dgm:animLvl val="lvl"/>
          <dgm:resizeHandles val="exact"/>
        </dgm:presLayoutVars>
      </dgm:prSet>
      <dgm:spPr/>
    </dgm:pt>
    <dgm:pt modelId="{AAB37BA8-F15B-48F6-9930-66B76646C939}" type="pres">
      <dgm:prSet presAssocID="{66BA19D5-5162-474D-8582-0C9BC813E888}" presName="linNode" presStyleCnt="0"/>
      <dgm:spPr/>
    </dgm:pt>
    <dgm:pt modelId="{1C191699-36A4-40D3-891C-8D5917E6EC43}" type="pres">
      <dgm:prSet presAssocID="{66BA19D5-5162-474D-8582-0C9BC813E888}" presName="parentText" presStyleLbl="node1" presStyleIdx="0" presStyleCnt="3">
        <dgm:presLayoutVars>
          <dgm:chMax val="1"/>
          <dgm:bulletEnabled val="1"/>
        </dgm:presLayoutVars>
      </dgm:prSet>
      <dgm:spPr/>
    </dgm:pt>
    <dgm:pt modelId="{E8350E18-91D0-4685-90D1-253C61B841E9}" type="pres">
      <dgm:prSet presAssocID="{04DEB66A-8F2A-4A05-8EEB-7B81C8A6FD34}" presName="sp" presStyleCnt="0"/>
      <dgm:spPr/>
    </dgm:pt>
    <dgm:pt modelId="{6609503E-86C6-435E-9F4D-38D330DA5EE9}" type="pres">
      <dgm:prSet presAssocID="{52C7C981-A1E0-4D22-AD88-B1F753431ABF}" presName="linNode" presStyleCnt="0"/>
      <dgm:spPr/>
    </dgm:pt>
    <dgm:pt modelId="{1FBC135E-A422-4187-86F3-C2B86E90F244}" type="pres">
      <dgm:prSet presAssocID="{52C7C981-A1E0-4D22-AD88-B1F753431ABF}" presName="parentText" presStyleLbl="node1" presStyleIdx="1" presStyleCnt="3">
        <dgm:presLayoutVars>
          <dgm:chMax val="1"/>
          <dgm:bulletEnabled val="1"/>
        </dgm:presLayoutVars>
      </dgm:prSet>
      <dgm:spPr/>
    </dgm:pt>
    <dgm:pt modelId="{361B82D3-3AC2-4CDF-9ACF-16CAB6086675}" type="pres">
      <dgm:prSet presAssocID="{97A5F1B5-2E6B-4FF3-9218-4F809D6DB1B7}" presName="sp" presStyleCnt="0"/>
      <dgm:spPr/>
    </dgm:pt>
    <dgm:pt modelId="{599BC55A-73EC-44D5-BC0D-D3B14C7BCCC3}" type="pres">
      <dgm:prSet presAssocID="{BDEA20C6-6F3C-4D3E-867C-9A81882ECBAD}" presName="linNode" presStyleCnt="0"/>
      <dgm:spPr/>
    </dgm:pt>
    <dgm:pt modelId="{2296481A-7CA3-4F47-AC26-BC2D6C07D54B}" type="pres">
      <dgm:prSet presAssocID="{BDEA20C6-6F3C-4D3E-867C-9A81882ECBAD}" presName="parentText" presStyleLbl="node1" presStyleIdx="2" presStyleCnt="3">
        <dgm:presLayoutVars>
          <dgm:chMax val="1"/>
          <dgm:bulletEnabled val="1"/>
        </dgm:presLayoutVars>
      </dgm:prSet>
      <dgm:spPr/>
    </dgm:pt>
  </dgm:ptLst>
  <dgm:cxnLst>
    <dgm:cxn modelId="{36838F02-9D8B-4B91-85AF-591428DA2A67}" srcId="{FC3708FE-6CD3-42FA-89F9-6F6E436551A5}" destId="{66BA19D5-5162-474D-8582-0C9BC813E888}" srcOrd="0" destOrd="0" parTransId="{958CC50B-BDFA-444E-9FCA-D3B6CC61F714}" sibTransId="{04DEB66A-8F2A-4A05-8EEB-7B81C8A6FD34}"/>
    <dgm:cxn modelId="{4966A218-5CEA-40C4-A442-CD28D7B18848}" type="presOf" srcId="{52C7C981-A1E0-4D22-AD88-B1F753431ABF}" destId="{1FBC135E-A422-4187-86F3-C2B86E90F244}" srcOrd="0" destOrd="0" presId="urn:microsoft.com/office/officeart/2005/8/layout/vList5"/>
    <dgm:cxn modelId="{8906451E-429A-4046-B291-D77001BD9716}" type="presOf" srcId="{BDEA20C6-6F3C-4D3E-867C-9A81882ECBAD}" destId="{2296481A-7CA3-4F47-AC26-BC2D6C07D54B}" srcOrd="0" destOrd="0" presId="urn:microsoft.com/office/officeart/2005/8/layout/vList5"/>
    <dgm:cxn modelId="{56E22340-DFC8-4C49-B383-D440071DC3A2}" type="presOf" srcId="{66BA19D5-5162-474D-8582-0C9BC813E888}" destId="{1C191699-36A4-40D3-891C-8D5917E6EC43}" srcOrd="0" destOrd="0" presId="urn:microsoft.com/office/officeart/2005/8/layout/vList5"/>
    <dgm:cxn modelId="{8EF80797-D358-4CE3-AF75-8B909962F5AE}" type="presOf" srcId="{FC3708FE-6CD3-42FA-89F9-6F6E436551A5}" destId="{641E58E9-56F9-4102-9C41-A07BDE5D662F}" srcOrd="0" destOrd="0" presId="urn:microsoft.com/office/officeart/2005/8/layout/vList5"/>
    <dgm:cxn modelId="{5371B6CB-F6C6-4437-8E81-B2119760CE77}" srcId="{FC3708FE-6CD3-42FA-89F9-6F6E436551A5}" destId="{52C7C981-A1E0-4D22-AD88-B1F753431ABF}" srcOrd="1" destOrd="0" parTransId="{0713EE42-D29E-4FD4-B511-F7093AA204F4}" sibTransId="{97A5F1B5-2E6B-4FF3-9218-4F809D6DB1B7}"/>
    <dgm:cxn modelId="{CD1417FD-AC14-449F-B716-4C0E1EABCB98}" srcId="{FC3708FE-6CD3-42FA-89F9-6F6E436551A5}" destId="{BDEA20C6-6F3C-4D3E-867C-9A81882ECBAD}" srcOrd="2" destOrd="0" parTransId="{F48A3593-1180-4817-A49F-DDBA2D301988}" sibTransId="{EA075CB5-7837-496F-AB13-8999BFCE80A3}"/>
    <dgm:cxn modelId="{085495F0-5CE6-4A8A-A40F-56B447BCE1AC}" type="presParOf" srcId="{641E58E9-56F9-4102-9C41-A07BDE5D662F}" destId="{AAB37BA8-F15B-48F6-9930-66B76646C939}" srcOrd="0" destOrd="0" presId="urn:microsoft.com/office/officeart/2005/8/layout/vList5"/>
    <dgm:cxn modelId="{9E81906D-6739-49B9-9769-D2C4EF7F63FC}" type="presParOf" srcId="{AAB37BA8-F15B-48F6-9930-66B76646C939}" destId="{1C191699-36A4-40D3-891C-8D5917E6EC43}" srcOrd="0" destOrd="0" presId="urn:microsoft.com/office/officeart/2005/8/layout/vList5"/>
    <dgm:cxn modelId="{078C36CF-0BED-44BA-A6A9-774A818C2BCF}" type="presParOf" srcId="{641E58E9-56F9-4102-9C41-A07BDE5D662F}" destId="{E8350E18-91D0-4685-90D1-253C61B841E9}" srcOrd="1" destOrd="0" presId="urn:microsoft.com/office/officeart/2005/8/layout/vList5"/>
    <dgm:cxn modelId="{4875A3B4-8A80-4975-AB19-5534D71104C7}" type="presParOf" srcId="{641E58E9-56F9-4102-9C41-A07BDE5D662F}" destId="{6609503E-86C6-435E-9F4D-38D330DA5EE9}" srcOrd="2" destOrd="0" presId="urn:microsoft.com/office/officeart/2005/8/layout/vList5"/>
    <dgm:cxn modelId="{EB684D29-370C-4718-89ED-9858B343875F}" type="presParOf" srcId="{6609503E-86C6-435E-9F4D-38D330DA5EE9}" destId="{1FBC135E-A422-4187-86F3-C2B86E90F244}" srcOrd="0" destOrd="0" presId="urn:microsoft.com/office/officeart/2005/8/layout/vList5"/>
    <dgm:cxn modelId="{34AB3FD2-A23E-4432-AB6E-11D65156C7A2}" type="presParOf" srcId="{641E58E9-56F9-4102-9C41-A07BDE5D662F}" destId="{361B82D3-3AC2-4CDF-9ACF-16CAB6086675}" srcOrd="3" destOrd="0" presId="urn:microsoft.com/office/officeart/2005/8/layout/vList5"/>
    <dgm:cxn modelId="{6DDFD42C-0F6A-4CE0-AA7D-C9F1CD07A630}" type="presParOf" srcId="{641E58E9-56F9-4102-9C41-A07BDE5D662F}" destId="{599BC55A-73EC-44D5-BC0D-D3B14C7BCCC3}" srcOrd="4" destOrd="0" presId="urn:microsoft.com/office/officeart/2005/8/layout/vList5"/>
    <dgm:cxn modelId="{8FC24FE5-EA49-4A00-9105-EF9A4F8024E2}" type="presParOf" srcId="{599BC55A-73EC-44D5-BC0D-D3B14C7BCCC3}" destId="{2296481A-7CA3-4F47-AC26-BC2D6C07D54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7AE7F1-EBDF-48E1-9EE3-D5E3B6756D42}"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5B4991C-A5CB-4E19-9962-B32C37D98352}">
      <dgm:prSet/>
      <dgm:spPr/>
      <dgm:t>
        <a:bodyPr/>
        <a:lstStyle/>
        <a:p>
          <a:pPr>
            <a:defRPr cap="all"/>
          </a:pPr>
          <a:r>
            <a:rPr lang="en-US"/>
            <a:t>Write or edit phish scripts</a:t>
          </a:r>
        </a:p>
      </dgm:t>
    </dgm:pt>
    <dgm:pt modelId="{C81D9F3D-9E44-4A7D-B519-1755ACFA5116}" type="parTrans" cxnId="{A42E6185-41ED-4F46-918D-2EFA2F588165}">
      <dgm:prSet/>
      <dgm:spPr/>
      <dgm:t>
        <a:bodyPr/>
        <a:lstStyle/>
        <a:p>
          <a:endParaRPr lang="en-US"/>
        </a:p>
      </dgm:t>
    </dgm:pt>
    <dgm:pt modelId="{851A4131-CBAD-4040-96E6-2EAB01C7DDF8}" type="sibTrans" cxnId="{A42E6185-41ED-4F46-918D-2EFA2F588165}">
      <dgm:prSet/>
      <dgm:spPr/>
      <dgm:t>
        <a:bodyPr/>
        <a:lstStyle/>
        <a:p>
          <a:endParaRPr lang="en-US"/>
        </a:p>
      </dgm:t>
    </dgm:pt>
    <dgm:pt modelId="{7F49F0F4-3E9E-4C3C-873F-278C4F6A40D1}">
      <dgm:prSet/>
      <dgm:spPr/>
      <dgm:t>
        <a:bodyPr/>
        <a:lstStyle/>
        <a:p>
          <a:pPr>
            <a:defRPr cap="all"/>
          </a:pPr>
          <a:r>
            <a:rPr lang="en-US"/>
            <a:t>Write or edit resumes</a:t>
          </a:r>
        </a:p>
      </dgm:t>
    </dgm:pt>
    <dgm:pt modelId="{ED129DB2-BC47-435F-8F17-A25FBDB43A95}" type="parTrans" cxnId="{ED8DAD98-8917-41C7-B308-3856EE5BC038}">
      <dgm:prSet/>
      <dgm:spPr/>
      <dgm:t>
        <a:bodyPr/>
        <a:lstStyle/>
        <a:p>
          <a:endParaRPr lang="en-US"/>
        </a:p>
      </dgm:t>
    </dgm:pt>
    <dgm:pt modelId="{05AD6FC1-A095-424D-91D7-70456CB6A6DC}" type="sibTrans" cxnId="{ED8DAD98-8917-41C7-B308-3856EE5BC038}">
      <dgm:prSet/>
      <dgm:spPr/>
      <dgm:t>
        <a:bodyPr/>
        <a:lstStyle/>
        <a:p>
          <a:endParaRPr lang="en-US"/>
        </a:p>
      </dgm:t>
    </dgm:pt>
    <dgm:pt modelId="{55B38543-AD08-4D27-B53C-E5472D150ACA}">
      <dgm:prSet/>
      <dgm:spPr/>
      <dgm:t>
        <a:bodyPr/>
        <a:lstStyle/>
        <a:p>
          <a:pPr>
            <a:defRPr cap="all"/>
          </a:pPr>
          <a:r>
            <a:rPr lang="en-US"/>
            <a:t>Voice changer</a:t>
          </a:r>
        </a:p>
      </dgm:t>
    </dgm:pt>
    <dgm:pt modelId="{031F118A-0DF6-4955-B89D-A47A2A7BA578}" type="parTrans" cxnId="{EFE2D684-8EAE-4706-BA2F-65EC8588180D}">
      <dgm:prSet/>
      <dgm:spPr/>
      <dgm:t>
        <a:bodyPr/>
        <a:lstStyle/>
        <a:p>
          <a:endParaRPr lang="en-US"/>
        </a:p>
      </dgm:t>
    </dgm:pt>
    <dgm:pt modelId="{283A1CE0-CBC7-466B-8B6A-9E3DA7EA272C}" type="sibTrans" cxnId="{EFE2D684-8EAE-4706-BA2F-65EC8588180D}">
      <dgm:prSet/>
      <dgm:spPr/>
      <dgm:t>
        <a:bodyPr/>
        <a:lstStyle/>
        <a:p>
          <a:endParaRPr lang="en-US"/>
        </a:p>
      </dgm:t>
    </dgm:pt>
    <dgm:pt modelId="{F113C79E-79B9-4C97-8066-02D393DD4E7B}" type="pres">
      <dgm:prSet presAssocID="{F97AE7F1-EBDF-48E1-9EE3-D5E3B6756D42}" presName="root" presStyleCnt="0">
        <dgm:presLayoutVars>
          <dgm:dir/>
          <dgm:resizeHandles val="exact"/>
        </dgm:presLayoutVars>
      </dgm:prSet>
      <dgm:spPr/>
    </dgm:pt>
    <dgm:pt modelId="{6CD70174-9021-4DD7-A309-3BD5212A06E9}" type="pres">
      <dgm:prSet presAssocID="{55B4991C-A5CB-4E19-9962-B32C37D98352}" presName="compNode" presStyleCnt="0"/>
      <dgm:spPr/>
    </dgm:pt>
    <dgm:pt modelId="{4578DDDD-5058-44E6-B528-E501DAE527C7}" type="pres">
      <dgm:prSet presAssocID="{55B4991C-A5CB-4E19-9962-B32C37D98352}" presName="iconBgRect" presStyleLbl="bgShp" presStyleIdx="0" presStyleCnt="3"/>
      <dgm:spPr/>
    </dgm:pt>
    <dgm:pt modelId="{A4027302-F856-4C7F-B19C-82EE7BB5232B}" type="pres">
      <dgm:prSet presAssocID="{55B4991C-A5CB-4E19-9962-B32C37D9835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encil"/>
        </a:ext>
      </dgm:extLst>
    </dgm:pt>
    <dgm:pt modelId="{2AD061E6-B01D-40F1-B7EB-169CA31FDC8F}" type="pres">
      <dgm:prSet presAssocID="{55B4991C-A5CB-4E19-9962-B32C37D98352}" presName="spaceRect" presStyleCnt="0"/>
      <dgm:spPr/>
    </dgm:pt>
    <dgm:pt modelId="{DADE5F22-6A44-4D7D-A448-BB1EA6B2B69B}" type="pres">
      <dgm:prSet presAssocID="{55B4991C-A5CB-4E19-9962-B32C37D98352}" presName="textRect" presStyleLbl="revTx" presStyleIdx="0" presStyleCnt="3">
        <dgm:presLayoutVars>
          <dgm:chMax val="1"/>
          <dgm:chPref val="1"/>
        </dgm:presLayoutVars>
      </dgm:prSet>
      <dgm:spPr/>
    </dgm:pt>
    <dgm:pt modelId="{1C183AC6-FF7E-464B-A494-2A1B13372ED8}" type="pres">
      <dgm:prSet presAssocID="{851A4131-CBAD-4040-96E6-2EAB01C7DDF8}" presName="sibTrans" presStyleCnt="0"/>
      <dgm:spPr/>
    </dgm:pt>
    <dgm:pt modelId="{4C2F0530-F0BD-472E-93C4-8B931339A769}" type="pres">
      <dgm:prSet presAssocID="{7F49F0F4-3E9E-4C3C-873F-278C4F6A40D1}" presName="compNode" presStyleCnt="0"/>
      <dgm:spPr/>
    </dgm:pt>
    <dgm:pt modelId="{55DDC5EF-9A06-483A-94F5-C873ACF045FF}" type="pres">
      <dgm:prSet presAssocID="{7F49F0F4-3E9E-4C3C-873F-278C4F6A40D1}" presName="iconBgRect" presStyleLbl="bgShp" presStyleIdx="1" presStyleCnt="3"/>
      <dgm:spPr/>
    </dgm:pt>
    <dgm:pt modelId="{8FB849F7-F851-405C-BC16-9E0462103B86}" type="pres">
      <dgm:prSet presAssocID="{7F49F0F4-3E9E-4C3C-873F-278C4F6A40D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08FDE673-735B-4CC3-9365-67A0EBC6D4C7}" type="pres">
      <dgm:prSet presAssocID="{7F49F0F4-3E9E-4C3C-873F-278C4F6A40D1}" presName="spaceRect" presStyleCnt="0"/>
      <dgm:spPr/>
    </dgm:pt>
    <dgm:pt modelId="{69EB9777-88DD-4DB8-B60F-00007487930A}" type="pres">
      <dgm:prSet presAssocID="{7F49F0F4-3E9E-4C3C-873F-278C4F6A40D1}" presName="textRect" presStyleLbl="revTx" presStyleIdx="1" presStyleCnt="3">
        <dgm:presLayoutVars>
          <dgm:chMax val="1"/>
          <dgm:chPref val="1"/>
        </dgm:presLayoutVars>
      </dgm:prSet>
      <dgm:spPr/>
    </dgm:pt>
    <dgm:pt modelId="{C702B1B4-2F05-476A-9FE0-BE0276D9F0F3}" type="pres">
      <dgm:prSet presAssocID="{05AD6FC1-A095-424D-91D7-70456CB6A6DC}" presName="sibTrans" presStyleCnt="0"/>
      <dgm:spPr/>
    </dgm:pt>
    <dgm:pt modelId="{AC65FB8D-DD41-4CB4-A17D-01A6E301A7AA}" type="pres">
      <dgm:prSet presAssocID="{55B38543-AD08-4D27-B53C-E5472D150ACA}" presName="compNode" presStyleCnt="0"/>
      <dgm:spPr/>
    </dgm:pt>
    <dgm:pt modelId="{75AFFA5A-8B01-4900-B1FA-7C8D5A3BC0F4}" type="pres">
      <dgm:prSet presAssocID="{55B38543-AD08-4D27-B53C-E5472D150ACA}" presName="iconBgRect" presStyleLbl="bgShp" presStyleIdx="2" presStyleCnt="3"/>
      <dgm:spPr/>
    </dgm:pt>
    <dgm:pt modelId="{E35BE98D-B72C-4445-8CD2-7D87DF8E4A9C}" type="pres">
      <dgm:prSet presAssocID="{55B38543-AD08-4D27-B53C-E5472D150AC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adio microphone"/>
        </a:ext>
      </dgm:extLst>
    </dgm:pt>
    <dgm:pt modelId="{1D5A664A-8325-4CF7-B3BF-359E38DE3280}" type="pres">
      <dgm:prSet presAssocID="{55B38543-AD08-4D27-B53C-E5472D150ACA}" presName="spaceRect" presStyleCnt="0"/>
      <dgm:spPr/>
    </dgm:pt>
    <dgm:pt modelId="{0A7F3A72-45E9-4A1A-A788-A7A17649FFF0}" type="pres">
      <dgm:prSet presAssocID="{55B38543-AD08-4D27-B53C-E5472D150ACA}" presName="textRect" presStyleLbl="revTx" presStyleIdx="2" presStyleCnt="3">
        <dgm:presLayoutVars>
          <dgm:chMax val="1"/>
          <dgm:chPref val="1"/>
        </dgm:presLayoutVars>
      </dgm:prSet>
      <dgm:spPr/>
    </dgm:pt>
  </dgm:ptLst>
  <dgm:cxnLst>
    <dgm:cxn modelId="{47B7A52F-C882-4D1E-9B66-C1F221829CA1}" type="presOf" srcId="{F97AE7F1-EBDF-48E1-9EE3-D5E3B6756D42}" destId="{F113C79E-79B9-4C97-8066-02D393DD4E7B}" srcOrd="0" destOrd="0" presId="urn:microsoft.com/office/officeart/2018/5/layout/IconCircleLabelList"/>
    <dgm:cxn modelId="{BEB8D07D-AAB6-4495-B53D-FAEA3575EFFD}" type="presOf" srcId="{55B38543-AD08-4D27-B53C-E5472D150ACA}" destId="{0A7F3A72-45E9-4A1A-A788-A7A17649FFF0}" srcOrd="0" destOrd="0" presId="urn:microsoft.com/office/officeart/2018/5/layout/IconCircleLabelList"/>
    <dgm:cxn modelId="{EFE2D684-8EAE-4706-BA2F-65EC8588180D}" srcId="{F97AE7F1-EBDF-48E1-9EE3-D5E3B6756D42}" destId="{55B38543-AD08-4D27-B53C-E5472D150ACA}" srcOrd="2" destOrd="0" parTransId="{031F118A-0DF6-4955-B89D-A47A2A7BA578}" sibTransId="{283A1CE0-CBC7-466B-8B6A-9E3DA7EA272C}"/>
    <dgm:cxn modelId="{A42E6185-41ED-4F46-918D-2EFA2F588165}" srcId="{F97AE7F1-EBDF-48E1-9EE3-D5E3B6756D42}" destId="{55B4991C-A5CB-4E19-9962-B32C37D98352}" srcOrd="0" destOrd="0" parTransId="{C81D9F3D-9E44-4A7D-B519-1755ACFA5116}" sibTransId="{851A4131-CBAD-4040-96E6-2EAB01C7DDF8}"/>
    <dgm:cxn modelId="{9B330390-B5D3-41F2-B755-D72BB72AD6A9}" type="presOf" srcId="{55B4991C-A5CB-4E19-9962-B32C37D98352}" destId="{DADE5F22-6A44-4D7D-A448-BB1EA6B2B69B}" srcOrd="0" destOrd="0" presId="urn:microsoft.com/office/officeart/2018/5/layout/IconCircleLabelList"/>
    <dgm:cxn modelId="{ED8DAD98-8917-41C7-B308-3856EE5BC038}" srcId="{F97AE7F1-EBDF-48E1-9EE3-D5E3B6756D42}" destId="{7F49F0F4-3E9E-4C3C-873F-278C4F6A40D1}" srcOrd="1" destOrd="0" parTransId="{ED129DB2-BC47-435F-8F17-A25FBDB43A95}" sibTransId="{05AD6FC1-A095-424D-91D7-70456CB6A6DC}"/>
    <dgm:cxn modelId="{B6ED309F-76E2-47AD-9F41-8550A8AC4580}" type="presOf" srcId="{7F49F0F4-3E9E-4C3C-873F-278C4F6A40D1}" destId="{69EB9777-88DD-4DB8-B60F-00007487930A}" srcOrd="0" destOrd="0" presId="urn:microsoft.com/office/officeart/2018/5/layout/IconCircleLabelList"/>
    <dgm:cxn modelId="{6FC126C3-231A-4933-BDEE-2F78F6BF1138}" type="presParOf" srcId="{F113C79E-79B9-4C97-8066-02D393DD4E7B}" destId="{6CD70174-9021-4DD7-A309-3BD5212A06E9}" srcOrd="0" destOrd="0" presId="urn:microsoft.com/office/officeart/2018/5/layout/IconCircleLabelList"/>
    <dgm:cxn modelId="{482501DA-BD1F-45CD-8065-AB57CC7ACF22}" type="presParOf" srcId="{6CD70174-9021-4DD7-A309-3BD5212A06E9}" destId="{4578DDDD-5058-44E6-B528-E501DAE527C7}" srcOrd="0" destOrd="0" presId="urn:microsoft.com/office/officeart/2018/5/layout/IconCircleLabelList"/>
    <dgm:cxn modelId="{C24AC7F5-9562-4F7E-BFB8-A22AA412165C}" type="presParOf" srcId="{6CD70174-9021-4DD7-A309-3BD5212A06E9}" destId="{A4027302-F856-4C7F-B19C-82EE7BB5232B}" srcOrd="1" destOrd="0" presId="urn:microsoft.com/office/officeart/2018/5/layout/IconCircleLabelList"/>
    <dgm:cxn modelId="{EA1C314C-F998-4414-B511-40106071C534}" type="presParOf" srcId="{6CD70174-9021-4DD7-A309-3BD5212A06E9}" destId="{2AD061E6-B01D-40F1-B7EB-169CA31FDC8F}" srcOrd="2" destOrd="0" presId="urn:microsoft.com/office/officeart/2018/5/layout/IconCircleLabelList"/>
    <dgm:cxn modelId="{913AC1CE-0302-4EB8-802C-295DE86AA0B5}" type="presParOf" srcId="{6CD70174-9021-4DD7-A309-3BD5212A06E9}" destId="{DADE5F22-6A44-4D7D-A448-BB1EA6B2B69B}" srcOrd="3" destOrd="0" presId="urn:microsoft.com/office/officeart/2018/5/layout/IconCircleLabelList"/>
    <dgm:cxn modelId="{D3E86872-D9A5-4D3F-BB56-6144EF411527}" type="presParOf" srcId="{F113C79E-79B9-4C97-8066-02D393DD4E7B}" destId="{1C183AC6-FF7E-464B-A494-2A1B13372ED8}" srcOrd="1" destOrd="0" presId="urn:microsoft.com/office/officeart/2018/5/layout/IconCircleLabelList"/>
    <dgm:cxn modelId="{C57428B9-8F9D-4A74-9D49-1C5EAF4F75F1}" type="presParOf" srcId="{F113C79E-79B9-4C97-8066-02D393DD4E7B}" destId="{4C2F0530-F0BD-472E-93C4-8B931339A769}" srcOrd="2" destOrd="0" presId="urn:microsoft.com/office/officeart/2018/5/layout/IconCircleLabelList"/>
    <dgm:cxn modelId="{7D0D52AA-B1DD-4D68-B24C-5BA1D1BAD157}" type="presParOf" srcId="{4C2F0530-F0BD-472E-93C4-8B931339A769}" destId="{55DDC5EF-9A06-483A-94F5-C873ACF045FF}" srcOrd="0" destOrd="0" presId="urn:microsoft.com/office/officeart/2018/5/layout/IconCircleLabelList"/>
    <dgm:cxn modelId="{DE81DFEB-93E6-4B07-A898-946B01323161}" type="presParOf" srcId="{4C2F0530-F0BD-472E-93C4-8B931339A769}" destId="{8FB849F7-F851-405C-BC16-9E0462103B86}" srcOrd="1" destOrd="0" presId="urn:microsoft.com/office/officeart/2018/5/layout/IconCircleLabelList"/>
    <dgm:cxn modelId="{FD6CC139-7C19-48CD-AD9D-3203A27F5948}" type="presParOf" srcId="{4C2F0530-F0BD-472E-93C4-8B931339A769}" destId="{08FDE673-735B-4CC3-9365-67A0EBC6D4C7}" srcOrd="2" destOrd="0" presId="urn:microsoft.com/office/officeart/2018/5/layout/IconCircleLabelList"/>
    <dgm:cxn modelId="{C6C58333-5F45-4D5C-9948-46E94CF683CB}" type="presParOf" srcId="{4C2F0530-F0BD-472E-93C4-8B931339A769}" destId="{69EB9777-88DD-4DB8-B60F-00007487930A}" srcOrd="3" destOrd="0" presId="urn:microsoft.com/office/officeart/2018/5/layout/IconCircleLabelList"/>
    <dgm:cxn modelId="{72F43774-269E-4EF2-AFAE-9ECCFE01D32E}" type="presParOf" srcId="{F113C79E-79B9-4C97-8066-02D393DD4E7B}" destId="{C702B1B4-2F05-476A-9FE0-BE0276D9F0F3}" srcOrd="3" destOrd="0" presId="urn:microsoft.com/office/officeart/2018/5/layout/IconCircleLabelList"/>
    <dgm:cxn modelId="{9A1C1659-AB12-469C-89A1-9AF3F2F9E7E2}" type="presParOf" srcId="{F113C79E-79B9-4C97-8066-02D393DD4E7B}" destId="{AC65FB8D-DD41-4CB4-A17D-01A6E301A7AA}" srcOrd="4" destOrd="0" presId="urn:microsoft.com/office/officeart/2018/5/layout/IconCircleLabelList"/>
    <dgm:cxn modelId="{EFEB0B1A-EFD5-484B-A57E-F3456B60E1CA}" type="presParOf" srcId="{AC65FB8D-DD41-4CB4-A17D-01A6E301A7AA}" destId="{75AFFA5A-8B01-4900-B1FA-7C8D5A3BC0F4}" srcOrd="0" destOrd="0" presId="urn:microsoft.com/office/officeart/2018/5/layout/IconCircleLabelList"/>
    <dgm:cxn modelId="{2A55416B-EBE2-444E-BCBA-BEFBEE6A56CC}" type="presParOf" srcId="{AC65FB8D-DD41-4CB4-A17D-01A6E301A7AA}" destId="{E35BE98D-B72C-4445-8CD2-7D87DF8E4A9C}" srcOrd="1" destOrd="0" presId="urn:microsoft.com/office/officeart/2018/5/layout/IconCircleLabelList"/>
    <dgm:cxn modelId="{1B9DCAAD-042C-42EB-AB4E-4E59A8A086A3}" type="presParOf" srcId="{AC65FB8D-DD41-4CB4-A17D-01A6E301A7AA}" destId="{1D5A664A-8325-4CF7-B3BF-359E38DE3280}" srcOrd="2" destOrd="0" presId="urn:microsoft.com/office/officeart/2018/5/layout/IconCircleLabelList"/>
    <dgm:cxn modelId="{CAEB8B8E-7A87-402A-8F91-EA0FF918DADA}" type="presParOf" srcId="{AC65FB8D-DD41-4CB4-A17D-01A6E301A7AA}" destId="{0A7F3A72-45E9-4A1A-A788-A7A17649FFF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143787-93BE-4F5C-8690-E238471C49B7}"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BF1B29EC-8607-47A0-B621-A22EC19581F2}">
      <dgm:prSet/>
      <dgm:spPr/>
      <dgm:t>
        <a:bodyPr/>
        <a:lstStyle/>
        <a:p>
          <a:pPr>
            <a:lnSpc>
              <a:spcPct val="100000"/>
            </a:lnSpc>
            <a:defRPr b="1"/>
          </a:pPr>
          <a:r>
            <a:rPr lang="en-US"/>
            <a:t>Update policies</a:t>
          </a:r>
        </a:p>
      </dgm:t>
    </dgm:pt>
    <dgm:pt modelId="{DCFD11D8-B3DE-4289-B8E1-7B5C7F1F6777}" type="parTrans" cxnId="{DC3E0F9C-785E-4705-A8C7-4499201C9B79}">
      <dgm:prSet/>
      <dgm:spPr/>
      <dgm:t>
        <a:bodyPr/>
        <a:lstStyle/>
        <a:p>
          <a:endParaRPr lang="en-US"/>
        </a:p>
      </dgm:t>
    </dgm:pt>
    <dgm:pt modelId="{1BB31ABA-1C4F-4386-977C-B1CA38B534A3}" type="sibTrans" cxnId="{DC3E0F9C-785E-4705-A8C7-4499201C9B79}">
      <dgm:prSet/>
      <dgm:spPr/>
      <dgm:t>
        <a:bodyPr/>
        <a:lstStyle/>
        <a:p>
          <a:endParaRPr lang="en-US"/>
        </a:p>
      </dgm:t>
    </dgm:pt>
    <dgm:pt modelId="{330FA7CC-D328-47FC-B18A-4D7C07509139}">
      <dgm:prSet/>
      <dgm:spPr/>
      <dgm:t>
        <a:bodyPr/>
        <a:lstStyle/>
        <a:p>
          <a:pPr>
            <a:lnSpc>
              <a:spcPct val="100000"/>
            </a:lnSpc>
          </a:pPr>
          <a:r>
            <a:rPr lang="en-US"/>
            <a:t>What's safe to post</a:t>
          </a:r>
        </a:p>
      </dgm:t>
    </dgm:pt>
    <dgm:pt modelId="{406B9AE5-1F4F-4A3D-B2C3-87DE4648CB3F}" type="parTrans" cxnId="{D677C1C0-7F61-412C-9179-C04672BE4E35}">
      <dgm:prSet/>
      <dgm:spPr/>
      <dgm:t>
        <a:bodyPr/>
        <a:lstStyle/>
        <a:p>
          <a:endParaRPr lang="en-US"/>
        </a:p>
      </dgm:t>
    </dgm:pt>
    <dgm:pt modelId="{C4FFE86F-B58E-4631-A126-9E89BEE5619A}" type="sibTrans" cxnId="{D677C1C0-7F61-412C-9179-C04672BE4E35}">
      <dgm:prSet/>
      <dgm:spPr/>
      <dgm:t>
        <a:bodyPr/>
        <a:lstStyle/>
        <a:p>
          <a:endParaRPr lang="en-US"/>
        </a:p>
      </dgm:t>
    </dgm:pt>
    <dgm:pt modelId="{6143F81E-BAD2-49B1-8B44-4BD6B100E176}">
      <dgm:prSet/>
      <dgm:spPr/>
      <dgm:t>
        <a:bodyPr/>
        <a:lstStyle/>
        <a:p>
          <a:pPr>
            <a:lnSpc>
              <a:spcPct val="100000"/>
            </a:lnSpc>
          </a:pPr>
          <a:r>
            <a:rPr lang="en-US"/>
            <a:t>Vish </a:t>
          </a:r>
        </a:p>
      </dgm:t>
    </dgm:pt>
    <dgm:pt modelId="{F35A2E2F-3D6D-41C6-BCB0-C9C85985ECA4}" type="parTrans" cxnId="{880FEC4F-C58C-4078-82E6-5F63085E46DB}">
      <dgm:prSet/>
      <dgm:spPr/>
      <dgm:t>
        <a:bodyPr/>
        <a:lstStyle/>
        <a:p>
          <a:endParaRPr lang="en-US"/>
        </a:p>
      </dgm:t>
    </dgm:pt>
    <dgm:pt modelId="{32D3B432-BF50-4878-8CA9-D80B312B98D4}" type="sibTrans" cxnId="{880FEC4F-C58C-4078-82E6-5F63085E46DB}">
      <dgm:prSet/>
      <dgm:spPr/>
      <dgm:t>
        <a:bodyPr/>
        <a:lstStyle/>
        <a:p>
          <a:endParaRPr lang="en-US"/>
        </a:p>
      </dgm:t>
    </dgm:pt>
    <dgm:pt modelId="{0229B80C-2E40-4D4F-929E-144062552774}">
      <dgm:prSet/>
      <dgm:spPr/>
      <dgm:t>
        <a:bodyPr/>
        <a:lstStyle/>
        <a:p>
          <a:pPr>
            <a:lnSpc>
              <a:spcPct val="100000"/>
            </a:lnSpc>
          </a:pPr>
          <a:r>
            <a:rPr lang="en-US"/>
            <a:t>Phish</a:t>
          </a:r>
        </a:p>
      </dgm:t>
    </dgm:pt>
    <dgm:pt modelId="{C8B24A1C-0CEA-48B0-B20C-AA2A1126D3AB}" type="parTrans" cxnId="{E27DD512-61F9-4F3C-A07A-C10546D0C704}">
      <dgm:prSet/>
      <dgm:spPr/>
      <dgm:t>
        <a:bodyPr/>
        <a:lstStyle/>
        <a:p>
          <a:endParaRPr lang="en-US"/>
        </a:p>
      </dgm:t>
    </dgm:pt>
    <dgm:pt modelId="{B8B64598-6489-49C5-B6ED-9A5BAA5E6B34}" type="sibTrans" cxnId="{E27DD512-61F9-4F3C-A07A-C10546D0C704}">
      <dgm:prSet/>
      <dgm:spPr/>
      <dgm:t>
        <a:bodyPr/>
        <a:lstStyle/>
        <a:p>
          <a:endParaRPr lang="en-US"/>
        </a:p>
      </dgm:t>
    </dgm:pt>
    <dgm:pt modelId="{C36997B3-BC94-45AB-846C-7FCE061F6962}">
      <dgm:prSet/>
      <dgm:spPr/>
      <dgm:t>
        <a:bodyPr/>
        <a:lstStyle/>
        <a:p>
          <a:pPr>
            <a:lnSpc>
              <a:spcPct val="100000"/>
            </a:lnSpc>
            <a:defRPr b="1"/>
          </a:pPr>
          <a:r>
            <a:rPr lang="en-US"/>
            <a:t>Train employees</a:t>
          </a:r>
        </a:p>
      </dgm:t>
    </dgm:pt>
    <dgm:pt modelId="{99DBC565-D808-4D74-B9C0-3FB234D28D14}" type="parTrans" cxnId="{3C7A3A9F-7E22-4A34-A966-521AEE35ADE7}">
      <dgm:prSet/>
      <dgm:spPr/>
      <dgm:t>
        <a:bodyPr/>
        <a:lstStyle/>
        <a:p>
          <a:endParaRPr lang="en-US"/>
        </a:p>
      </dgm:t>
    </dgm:pt>
    <dgm:pt modelId="{F9D667E9-31B6-40D0-BD06-F0EBBEAEA177}" type="sibTrans" cxnId="{3C7A3A9F-7E22-4A34-A966-521AEE35ADE7}">
      <dgm:prSet/>
      <dgm:spPr/>
      <dgm:t>
        <a:bodyPr/>
        <a:lstStyle/>
        <a:p>
          <a:endParaRPr lang="en-US"/>
        </a:p>
      </dgm:t>
    </dgm:pt>
    <dgm:pt modelId="{1600A92E-0428-4917-A20F-3823D74F6667}" type="pres">
      <dgm:prSet presAssocID="{6D143787-93BE-4F5C-8690-E238471C49B7}" presName="root" presStyleCnt="0">
        <dgm:presLayoutVars>
          <dgm:dir/>
          <dgm:resizeHandles val="exact"/>
        </dgm:presLayoutVars>
      </dgm:prSet>
      <dgm:spPr/>
    </dgm:pt>
    <dgm:pt modelId="{D7DBEA4F-97B3-42E2-A096-77F7AE29A9D8}" type="pres">
      <dgm:prSet presAssocID="{BF1B29EC-8607-47A0-B621-A22EC19581F2}" presName="compNode" presStyleCnt="0"/>
      <dgm:spPr/>
    </dgm:pt>
    <dgm:pt modelId="{A91BC217-6C7A-4B72-91CB-0DAE07BFE02D}" type="pres">
      <dgm:prSet presAssocID="{BF1B29EC-8607-47A0-B621-A22EC19581F2}"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121B5A3B-9913-4202-BC05-FFA1BAEED7EF}" type="pres">
      <dgm:prSet presAssocID="{BF1B29EC-8607-47A0-B621-A22EC19581F2}" presName="iconSpace" presStyleCnt="0"/>
      <dgm:spPr/>
    </dgm:pt>
    <dgm:pt modelId="{BB49834B-329E-48F5-8D4E-9E955D0A6A8C}" type="pres">
      <dgm:prSet presAssocID="{BF1B29EC-8607-47A0-B621-A22EC19581F2}" presName="parTx" presStyleLbl="revTx" presStyleIdx="0" presStyleCnt="4">
        <dgm:presLayoutVars>
          <dgm:chMax val="0"/>
          <dgm:chPref val="0"/>
        </dgm:presLayoutVars>
      </dgm:prSet>
      <dgm:spPr/>
    </dgm:pt>
    <dgm:pt modelId="{309DA72F-F309-4FFF-8750-1BC599C0D42B}" type="pres">
      <dgm:prSet presAssocID="{BF1B29EC-8607-47A0-B621-A22EC19581F2}" presName="txSpace" presStyleCnt="0"/>
      <dgm:spPr/>
    </dgm:pt>
    <dgm:pt modelId="{86F0EA8B-D32B-47C7-B9CA-0E9D3E0A22D9}" type="pres">
      <dgm:prSet presAssocID="{BF1B29EC-8607-47A0-B621-A22EC19581F2}" presName="desTx" presStyleLbl="revTx" presStyleIdx="1" presStyleCnt="4">
        <dgm:presLayoutVars/>
      </dgm:prSet>
      <dgm:spPr/>
    </dgm:pt>
    <dgm:pt modelId="{46D05E5C-FB26-4464-83BF-24D00FE03AFC}" type="pres">
      <dgm:prSet presAssocID="{1BB31ABA-1C4F-4386-977C-B1CA38B534A3}" presName="sibTrans" presStyleCnt="0"/>
      <dgm:spPr/>
    </dgm:pt>
    <dgm:pt modelId="{029F5117-CA8C-4EAD-9BC3-4B8D4E88E4AD}" type="pres">
      <dgm:prSet presAssocID="{C36997B3-BC94-45AB-846C-7FCE061F6962}" presName="compNode" presStyleCnt="0"/>
      <dgm:spPr/>
    </dgm:pt>
    <dgm:pt modelId="{5ADA6B71-442A-4A66-8206-FA58063F9C2E}" type="pres">
      <dgm:prSet presAssocID="{C36997B3-BC94-45AB-846C-7FCE061F6962}"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eacher"/>
        </a:ext>
      </dgm:extLst>
    </dgm:pt>
    <dgm:pt modelId="{BC5DD01A-1C0D-4503-B860-FB3C0C0B9025}" type="pres">
      <dgm:prSet presAssocID="{C36997B3-BC94-45AB-846C-7FCE061F6962}" presName="iconSpace" presStyleCnt="0"/>
      <dgm:spPr/>
    </dgm:pt>
    <dgm:pt modelId="{349933FF-814A-4C4D-B853-4657D5312757}" type="pres">
      <dgm:prSet presAssocID="{C36997B3-BC94-45AB-846C-7FCE061F6962}" presName="parTx" presStyleLbl="revTx" presStyleIdx="2" presStyleCnt="4">
        <dgm:presLayoutVars>
          <dgm:chMax val="0"/>
          <dgm:chPref val="0"/>
        </dgm:presLayoutVars>
      </dgm:prSet>
      <dgm:spPr/>
    </dgm:pt>
    <dgm:pt modelId="{4BA7C69F-820E-445E-9D14-F4E7FA5CA425}" type="pres">
      <dgm:prSet presAssocID="{C36997B3-BC94-45AB-846C-7FCE061F6962}" presName="txSpace" presStyleCnt="0"/>
      <dgm:spPr/>
    </dgm:pt>
    <dgm:pt modelId="{16461724-2682-4908-B2CA-EAA884DB1476}" type="pres">
      <dgm:prSet presAssocID="{C36997B3-BC94-45AB-846C-7FCE061F6962}" presName="desTx" presStyleLbl="revTx" presStyleIdx="3" presStyleCnt="4">
        <dgm:presLayoutVars/>
      </dgm:prSet>
      <dgm:spPr/>
    </dgm:pt>
  </dgm:ptLst>
  <dgm:cxnLst>
    <dgm:cxn modelId="{E27DD512-61F9-4F3C-A07A-C10546D0C704}" srcId="{BF1B29EC-8607-47A0-B621-A22EC19581F2}" destId="{0229B80C-2E40-4D4F-929E-144062552774}" srcOrd="2" destOrd="0" parTransId="{C8B24A1C-0CEA-48B0-B20C-AA2A1126D3AB}" sibTransId="{B8B64598-6489-49C5-B6ED-9A5BAA5E6B34}"/>
    <dgm:cxn modelId="{57255622-96C9-4670-8026-17D83E867522}" type="presOf" srcId="{BF1B29EC-8607-47A0-B621-A22EC19581F2}" destId="{BB49834B-329E-48F5-8D4E-9E955D0A6A8C}" srcOrd="0" destOrd="0" presId="urn:microsoft.com/office/officeart/2018/5/layout/CenteredIconLabelDescriptionList"/>
    <dgm:cxn modelId="{880FEC4F-C58C-4078-82E6-5F63085E46DB}" srcId="{BF1B29EC-8607-47A0-B621-A22EC19581F2}" destId="{6143F81E-BAD2-49B1-8B44-4BD6B100E176}" srcOrd="1" destOrd="0" parTransId="{F35A2E2F-3D6D-41C6-BCB0-C9C85985ECA4}" sibTransId="{32D3B432-BF50-4878-8CA9-D80B312B98D4}"/>
    <dgm:cxn modelId="{2D0CD073-D277-4F95-A405-5B7AC5128902}" type="presOf" srcId="{6D143787-93BE-4F5C-8690-E238471C49B7}" destId="{1600A92E-0428-4917-A20F-3823D74F6667}" srcOrd="0" destOrd="0" presId="urn:microsoft.com/office/officeart/2018/5/layout/CenteredIconLabelDescriptionList"/>
    <dgm:cxn modelId="{83397582-436E-4341-9119-37F40F901848}" type="presOf" srcId="{C36997B3-BC94-45AB-846C-7FCE061F6962}" destId="{349933FF-814A-4C4D-B853-4657D5312757}" srcOrd="0" destOrd="0" presId="urn:microsoft.com/office/officeart/2018/5/layout/CenteredIconLabelDescriptionList"/>
    <dgm:cxn modelId="{F589BD8D-BE06-42A0-B67D-D50A06B53209}" type="presOf" srcId="{330FA7CC-D328-47FC-B18A-4D7C07509139}" destId="{86F0EA8B-D32B-47C7-B9CA-0E9D3E0A22D9}" srcOrd="0" destOrd="0" presId="urn:microsoft.com/office/officeart/2018/5/layout/CenteredIconLabelDescriptionList"/>
    <dgm:cxn modelId="{DC3E0F9C-785E-4705-A8C7-4499201C9B79}" srcId="{6D143787-93BE-4F5C-8690-E238471C49B7}" destId="{BF1B29EC-8607-47A0-B621-A22EC19581F2}" srcOrd="0" destOrd="0" parTransId="{DCFD11D8-B3DE-4289-B8E1-7B5C7F1F6777}" sibTransId="{1BB31ABA-1C4F-4386-977C-B1CA38B534A3}"/>
    <dgm:cxn modelId="{3C7A3A9F-7E22-4A34-A966-521AEE35ADE7}" srcId="{6D143787-93BE-4F5C-8690-E238471C49B7}" destId="{C36997B3-BC94-45AB-846C-7FCE061F6962}" srcOrd="1" destOrd="0" parTransId="{99DBC565-D808-4D74-B9C0-3FB234D28D14}" sibTransId="{F9D667E9-31B6-40D0-BD06-F0EBBEAEA177}"/>
    <dgm:cxn modelId="{46B466B3-F67A-40F2-9C55-0C8909E5D697}" type="presOf" srcId="{0229B80C-2E40-4D4F-929E-144062552774}" destId="{86F0EA8B-D32B-47C7-B9CA-0E9D3E0A22D9}" srcOrd="0" destOrd="2" presId="urn:microsoft.com/office/officeart/2018/5/layout/CenteredIconLabelDescriptionList"/>
    <dgm:cxn modelId="{A2154FB7-3892-475C-8011-369616B0C8E9}" type="presOf" srcId="{6143F81E-BAD2-49B1-8B44-4BD6B100E176}" destId="{86F0EA8B-D32B-47C7-B9CA-0E9D3E0A22D9}" srcOrd="0" destOrd="1" presId="urn:microsoft.com/office/officeart/2018/5/layout/CenteredIconLabelDescriptionList"/>
    <dgm:cxn modelId="{D677C1C0-7F61-412C-9179-C04672BE4E35}" srcId="{BF1B29EC-8607-47A0-B621-A22EC19581F2}" destId="{330FA7CC-D328-47FC-B18A-4D7C07509139}" srcOrd="0" destOrd="0" parTransId="{406B9AE5-1F4F-4A3D-B2C3-87DE4648CB3F}" sibTransId="{C4FFE86F-B58E-4631-A126-9E89BEE5619A}"/>
    <dgm:cxn modelId="{2F79864C-4502-4B4D-AC9B-A408D2CCF36F}" type="presParOf" srcId="{1600A92E-0428-4917-A20F-3823D74F6667}" destId="{D7DBEA4F-97B3-42E2-A096-77F7AE29A9D8}" srcOrd="0" destOrd="0" presId="urn:microsoft.com/office/officeart/2018/5/layout/CenteredIconLabelDescriptionList"/>
    <dgm:cxn modelId="{F322E0E0-E3B4-4840-9760-DEF808065C27}" type="presParOf" srcId="{D7DBEA4F-97B3-42E2-A096-77F7AE29A9D8}" destId="{A91BC217-6C7A-4B72-91CB-0DAE07BFE02D}" srcOrd="0" destOrd="0" presId="urn:microsoft.com/office/officeart/2018/5/layout/CenteredIconLabelDescriptionList"/>
    <dgm:cxn modelId="{558B26B4-A1F8-4D3E-96A8-2D97A8D5467D}" type="presParOf" srcId="{D7DBEA4F-97B3-42E2-A096-77F7AE29A9D8}" destId="{121B5A3B-9913-4202-BC05-FFA1BAEED7EF}" srcOrd="1" destOrd="0" presId="urn:microsoft.com/office/officeart/2018/5/layout/CenteredIconLabelDescriptionList"/>
    <dgm:cxn modelId="{11A56BCB-3FEF-4AB8-AA3C-AE3D65C3E41B}" type="presParOf" srcId="{D7DBEA4F-97B3-42E2-A096-77F7AE29A9D8}" destId="{BB49834B-329E-48F5-8D4E-9E955D0A6A8C}" srcOrd="2" destOrd="0" presId="urn:microsoft.com/office/officeart/2018/5/layout/CenteredIconLabelDescriptionList"/>
    <dgm:cxn modelId="{6184CB9C-951B-4E28-9C02-F479F9ED85F7}" type="presParOf" srcId="{D7DBEA4F-97B3-42E2-A096-77F7AE29A9D8}" destId="{309DA72F-F309-4FFF-8750-1BC599C0D42B}" srcOrd="3" destOrd="0" presId="urn:microsoft.com/office/officeart/2018/5/layout/CenteredIconLabelDescriptionList"/>
    <dgm:cxn modelId="{C79AA920-4174-4CC4-9CD1-E35633BC7403}" type="presParOf" srcId="{D7DBEA4F-97B3-42E2-A096-77F7AE29A9D8}" destId="{86F0EA8B-D32B-47C7-B9CA-0E9D3E0A22D9}" srcOrd="4" destOrd="0" presId="urn:microsoft.com/office/officeart/2018/5/layout/CenteredIconLabelDescriptionList"/>
    <dgm:cxn modelId="{B948DB79-76A3-442E-A854-7C1E28027FDA}" type="presParOf" srcId="{1600A92E-0428-4917-A20F-3823D74F6667}" destId="{46D05E5C-FB26-4464-83BF-24D00FE03AFC}" srcOrd="1" destOrd="0" presId="urn:microsoft.com/office/officeart/2018/5/layout/CenteredIconLabelDescriptionList"/>
    <dgm:cxn modelId="{1ECF74B2-F938-4CA0-BEA5-0045C7C66038}" type="presParOf" srcId="{1600A92E-0428-4917-A20F-3823D74F6667}" destId="{029F5117-CA8C-4EAD-9BC3-4B8D4E88E4AD}" srcOrd="2" destOrd="0" presId="urn:microsoft.com/office/officeart/2018/5/layout/CenteredIconLabelDescriptionList"/>
    <dgm:cxn modelId="{68BBA6A4-AC7B-400D-B3A8-610192265158}" type="presParOf" srcId="{029F5117-CA8C-4EAD-9BC3-4B8D4E88E4AD}" destId="{5ADA6B71-442A-4A66-8206-FA58063F9C2E}" srcOrd="0" destOrd="0" presId="urn:microsoft.com/office/officeart/2018/5/layout/CenteredIconLabelDescriptionList"/>
    <dgm:cxn modelId="{A9B6B106-9D1F-4C5F-A2AD-C6AA6CA3906A}" type="presParOf" srcId="{029F5117-CA8C-4EAD-9BC3-4B8D4E88E4AD}" destId="{BC5DD01A-1C0D-4503-B860-FB3C0C0B9025}" srcOrd="1" destOrd="0" presId="urn:microsoft.com/office/officeart/2018/5/layout/CenteredIconLabelDescriptionList"/>
    <dgm:cxn modelId="{F4445192-B08D-4194-A064-817583B3F577}" type="presParOf" srcId="{029F5117-CA8C-4EAD-9BC3-4B8D4E88E4AD}" destId="{349933FF-814A-4C4D-B853-4657D5312757}" srcOrd="2" destOrd="0" presId="urn:microsoft.com/office/officeart/2018/5/layout/CenteredIconLabelDescriptionList"/>
    <dgm:cxn modelId="{717E0BFE-B5EB-4D46-BCC1-39DC7B353A74}" type="presParOf" srcId="{029F5117-CA8C-4EAD-9BC3-4B8D4E88E4AD}" destId="{4BA7C69F-820E-445E-9D14-F4E7FA5CA425}" srcOrd="3" destOrd="0" presId="urn:microsoft.com/office/officeart/2018/5/layout/CenteredIconLabelDescriptionList"/>
    <dgm:cxn modelId="{A5F494FD-0163-421F-B94A-8869F2F506D9}" type="presParOf" srcId="{029F5117-CA8C-4EAD-9BC3-4B8D4E88E4AD}" destId="{16461724-2682-4908-B2CA-EAA884DB1476}"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91699-36A4-40D3-891C-8D5917E6EC43}">
      <dsp:nvSpPr>
        <dsp:cNvPr id="0" name=""/>
        <dsp:cNvSpPr/>
      </dsp:nvSpPr>
      <dsp:spPr>
        <a:xfrm>
          <a:off x="3364992" y="2124"/>
          <a:ext cx="3785616" cy="140228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Allowing so much information to be public makes it easier for vishers to pretend to be someone that is trusted.</a:t>
          </a:r>
        </a:p>
      </dsp:txBody>
      <dsp:txXfrm>
        <a:off x="3433446" y="70578"/>
        <a:ext cx="3648708" cy="1265378"/>
      </dsp:txXfrm>
    </dsp:sp>
    <dsp:sp modelId="{1FBC135E-A422-4187-86F3-C2B86E90F244}">
      <dsp:nvSpPr>
        <dsp:cNvPr id="0" name=""/>
        <dsp:cNvSpPr/>
      </dsp:nvSpPr>
      <dsp:spPr>
        <a:xfrm>
          <a:off x="3364992" y="1474525"/>
          <a:ext cx="3785616" cy="1402286"/>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Impersonate company staff.</a:t>
          </a:r>
        </a:p>
      </dsp:txBody>
      <dsp:txXfrm>
        <a:off x="3433446" y="1542979"/>
        <a:ext cx="3648708" cy="1265378"/>
      </dsp:txXfrm>
    </dsp:sp>
    <dsp:sp modelId="{2296481A-7CA3-4F47-AC26-BC2D6C07D54B}">
      <dsp:nvSpPr>
        <dsp:cNvPr id="0" name=""/>
        <dsp:cNvSpPr/>
      </dsp:nvSpPr>
      <dsp:spPr>
        <a:xfrm>
          <a:off x="3364992" y="2946926"/>
          <a:ext cx="3785616" cy="1402286"/>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We were able to make very convincing emails to HR, because of all the flags we were able to find. </a:t>
          </a:r>
        </a:p>
      </dsp:txBody>
      <dsp:txXfrm>
        <a:off x="3433446" y="3015380"/>
        <a:ext cx="3648708" cy="1265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8DDDD-5058-44E6-B528-E501DAE527C7}">
      <dsp:nvSpPr>
        <dsp:cNvPr id="0" name=""/>
        <dsp:cNvSpPr/>
      </dsp:nvSpPr>
      <dsp:spPr>
        <a:xfrm>
          <a:off x="679050" y="578168"/>
          <a:ext cx="1887187" cy="18871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027302-F856-4C7F-B19C-82EE7BB5232B}">
      <dsp:nvSpPr>
        <dsp:cNvPr id="0" name=""/>
        <dsp:cNvSpPr/>
      </dsp:nvSpPr>
      <dsp:spPr>
        <a:xfrm>
          <a:off x="1081237" y="980356"/>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DE5F22-6A44-4D7D-A448-BB1EA6B2B69B}">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Write or edit phish scripts</a:t>
          </a:r>
        </a:p>
      </dsp:txBody>
      <dsp:txXfrm>
        <a:off x="75768" y="3053169"/>
        <a:ext cx="3093750" cy="720000"/>
      </dsp:txXfrm>
    </dsp:sp>
    <dsp:sp modelId="{55DDC5EF-9A06-483A-94F5-C873ACF045FF}">
      <dsp:nvSpPr>
        <dsp:cNvPr id="0" name=""/>
        <dsp:cNvSpPr/>
      </dsp:nvSpPr>
      <dsp:spPr>
        <a:xfrm>
          <a:off x="4314206" y="578168"/>
          <a:ext cx="1887187" cy="18871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B849F7-F851-405C-BC16-9E0462103B86}">
      <dsp:nvSpPr>
        <dsp:cNvPr id="0" name=""/>
        <dsp:cNvSpPr/>
      </dsp:nvSpPr>
      <dsp:spPr>
        <a:xfrm>
          <a:off x="4716393" y="980356"/>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EB9777-88DD-4DB8-B60F-00007487930A}">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Write or edit resumes</a:t>
          </a:r>
        </a:p>
      </dsp:txBody>
      <dsp:txXfrm>
        <a:off x="3710925" y="3053169"/>
        <a:ext cx="3093750" cy="720000"/>
      </dsp:txXfrm>
    </dsp:sp>
    <dsp:sp modelId="{75AFFA5A-8B01-4900-B1FA-7C8D5A3BC0F4}">
      <dsp:nvSpPr>
        <dsp:cNvPr id="0" name=""/>
        <dsp:cNvSpPr/>
      </dsp:nvSpPr>
      <dsp:spPr>
        <a:xfrm>
          <a:off x="7949362" y="578168"/>
          <a:ext cx="1887187" cy="18871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5BE98D-B72C-4445-8CD2-7D87DF8E4A9C}">
      <dsp:nvSpPr>
        <dsp:cNvPr id="0" name=""/>
        <dsp:cNvSpPr/>
      </dsp:nvSpPr>
      <dsp:spPr>
        <a:xfrm>
          <a:off x="8351550" y="980356"/>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7F3A72-45E9-4A1A-A788-A7A17649FFF0}">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Voice changer</a:t>
          </a:r>
        </a:p>
      </dsp:txBody>
      <dsp:txXfrm>
        <a:off x="7346081" y="3053169"/>
        <a:ext cx="30937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C217-6C7A-4B72-91CB-0DAE07BFE02D}">
      <dsp:nvSpPr>
        <dsp:cNvPr id="0" name=""/>
        <dsp:cNvSpPr/>
      </dsp:nvSpPr>
      <dsp:spPr>
        <a:xfrm>
          <a:off x="771053" y="681324"/>
          <a:ext cx="829828" cy="82982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49834B-329E-48F5-8D4E-9E955D0A6A8C}">
      <dsp:nvSpPr>
        <dsp:cNvPr id="0" name=""/>
        <dsp:cNvSpPr/>
      </dsp:nvSpPr>
      <dsp:spPr>
        <a:xfrm>
          <a:off x="498" y="1610996"/>
          <a:ext cx="2370937" cy="355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b="1"/>
          </a:pPr>
          <a:r>
            <a:rPr lang="en-US" sz="2200" kern="1200"/>
            <a:t>Update policies</a:t>
          </a:r>
        </a:p>
      </dsp:txBody>
      <dsp:txXfrm>
        <a:off x="498" y="1610996"/>
        <a:ext cx="2370937" cy="355640"/>
      </dsp:txXfrm>
    </dsp:sp>
    <dsp:sp modelId="{86F0EA8B-D32B-47C7-B9CA-0E9D3E0A22D9}">
      <dsp:nvSpPr>
        <dsp:cNvPr id="0" name=""/>
        <dsp:cNvSpPr/>
      </dsp:nvSpPr>
      <dsp:spPr>
        <a:xfrm>
          <a:off x="498" y="2013075"/>
          <a:ext cx="2370937" cy="990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What's safe to post</a:t>
          </a:r>
        </a:p>
        <a:p>
          <a:pPr marL="0" lvl="0" indent="0" algn="ctr" defTabSz="755650">
            <a:lnSpc>
              <a:spcPct val="100000"/>
            </a:lnSpc>
            <a:spcBef>
              <a:spcPct val="0"/>
            </a:spcBef>
            <a:spcAft>
              <a:spcPct val="35000"/>
            </a:spcAft>
            <a:buNone/>
          </a:pPr>
          <a:r>
            <a:rPr lang="en-US" sz="1700" kern="1200"/>
            <a:t>Vish </a:t>
          </a:r>
        </a:p>
        <a:p>
          <a:pPr marL="0" lvl="0" indent="0" algn="ctr" defTabSz="755650">
            <a:lnSpc>
              <a:spcPct val="100000"/>
            </a:lnSpc>
            <a:spcBef>
              <a:spcPct val="0"/>
            </a:spcBef>
            <a:spcAft>
              <a:spcPct val="35000"/>
            </a:spcAft>
            <a:buNone/>
          </a:pPr>
          <a:r>
            <a:rPr lang="en-US" sz="1700" kern="1200"/>
            <a:t>Phish</a:t>
          </a:r>
        </a:p>
      </dsp:txBody>
      <dsp:txXfrm>
        <a:off x="498" y="2013075"/>
        <a:ext cx="2370937" cy="990187"/>
      </dsp:txXfrm>
    </dsp:sp>
    <dsp:sp modelId="{5ADA6B71-442A-4A66-8206-FA58063F9C2E}">
      <dsp:nvSpPr>
        <dsp:cNvPr id="0" name=""/>
        <dsp:cNvSpPr/>
      </dsp:nvSpPr>
      <dsp:spPr>
        <a:xfrm>
          <a:off x="3556905" y="681324"/>
          <a:ext cx="829828" cy="82982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9933FF-814A-4C4D-B853-4657D5312757}">
      <dsp:nvSpPr>
        <dsp:cNvPr id="0" name=""/>
        <dsp:cNvSpPr/>
      </dsp:nvSpPr>
      <dsp:spPr>
        <a:xfrm>
          <a:off x="2786350" y="1610996"/>
          <a:ext cx="2370937" cy="355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b="1"/>
          </a:pPr>
          <a:r>
            <a:rPr lang="en-US" sz="2200" kern="1200"/>
            <a:t>Train employees</a:t>
          </a:r>
        </a:p>
      </dsp:txBody>
      <dsp:txXfrm>
        <a:off x="2786350" y="1610996"/>
        <a:ext cx="2370937" cy="355640"/>
      </dsp:txXfrm>
    </dsp:sp>
    <dsp:sp modelId="{16461724-2682-4908-B2CA-EAA884DB1476}">
      <dsp:nvSpPr>
        <dsp:cNvPr id="0" name=""/>
        <dsp:cNvSpPr/>
      </dsp:nvSpPr>
      <dsp:spPr>
        <a:xfrm>
          <a:off x="2786350" y="2013075"/>
          <a:ext cx="2370937" cy="99018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190416-0A23-47CF-AB81-A6EA27429A01}" type="datetimeFigureOut">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296649-1E8B-44FE-8BED-BA43A0348607}" type="slidenum">
              <a:t>‹#›</a:t>
            </a:fld>
            <a:endParaRPr lang="en-US"/>
          </a:p>
        </p:txBody>
      </p:sp>
    </p:spTree>
    <p:extLst>
      <p:ext uri="{BB962C8B-B14F-4D97-AF65-F5344CB8AC3E}">
        <p14:creationId xmlns:p14="http://schemas.microsoft.com/office/powerpoint/2010/main" val="243796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Over the past three months, we have attempted to gather information from Liberty Rail Systems through various methods. </a:t>
            </a:r>
          </a:p>
          <a:p>
            <a:r>
              <a:rPr lang="en-US">
                <a:ea typeface="Calibri"/>
                <a:cs typeface="Calibri"/>
              </a:rPr>
              <a:t>We attempted to find 11 flags on February 6 using open-source intelligence, including the public LRS website and the Recruit &amp; Network platform. </a:t>
            </a:r>
          </a:p>
          <a:p>
            <a:r>
              <a:rPr lang="en-US">
                <a:ea typeface="Calibri"/>
                <a:cs typeface="Calibri"/>
              </a:rPr>
              <a:t>We attempted one flag on February 25 by applying to LRS.</a:t>
            </a:r>
          </a:p>
          <a:p>
            <a:r>
              <a:rPr lang="en-US">
                <a:ea typeface="Calibri"/>
                <a:cs typeface="Calibri"/>
              </a:rPr>
              <a:t>On April 1 and 3, we attempted one flag via phishing by sending LRS an email about our application. </a:t>
            </a:r>
          </a:p>
          <a:p>
            <a:r>
              <a:rPr lang="en-US">
                <a:ea typeface="Calibri"/>
                <a:cs typeface="Calibri"/>
              </a:rPr>
              <a:t>On April 15, we attempted 5 flags by "voice phishing" or vishing in a phone call with LRS employees. </a:t>
            </a:r>
          </a:p>
          <a:p>
            <a:endParaRPr lang="en-US">
              <a:ea typeface="Calibri"/>
              <a:cs typeface="Calibri"/>
            </a:endParaRPr>
          </a:p>
          <a:p>
            <a:r>
              <a:rPr lang="en-US">
                <a:ea typeface="Calibri"/>
                <a:cs typeface="Calibri"/>
              </a:rPr>
              <a:t>Overall, on a letter-grade scale, we have decided to give LRS a "D" grade. Most of the information was easily available online and by communicating with LRS staff. During our vishing attempt, the staff gave us some pushback, but overall the information was easy to obtain. </a:t>
            </a:r>
          </a:p>
          <a:p>
            <a:endParaRPr lang="en-US">
              <a:ea typeface="Calibri"/>
              <a:cs typeface="Calibri"/>
            </a:endParaRPr>
          </a:p>
          <a:p>
            <a:r>
              <a:rPr lang="en-US">
                <a:ea typeface="Calibri"/>
                <a:cs typeface="Calibri"/>
              </a:rPr>
              <a:t>We would recommend for LRS to implement social media policies where employees are prohibited from sharing sensitive information online. We would also recommend training employees on phishing and vishing techniques to prevent them from accidentally giving out sensitive information. </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C296649-1E8B-44FE-8BED-BA43A0348607}" type="slidenum">
              <a:rPr lang="en-US"/>
              <a:t>2</a:t>
            </a:fld>
            <a:endParaRPr lang="en-US"/>
          </a:p>
        </p:txBody>
      </p:sp>
    </p:spTree>
    <p:extLst>
      <p:ext uri="{BB962C8B-B14F-4D97-AF65-F5344CB8AC3E}">
        <p14:creationId xmlns:p14="http://schemas.microsoft.com/office/powerpoint/2010/main" val="3637305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thing we found using open-source intelligence was the employee ID badge.</a:t>
            </a:r>
          </a:p>
          <a:p>
            <a:r>
              <a:rPr lang="en-US"/>
              <a:t>Sophie Miller, a receptionist for Liberty Rail Systems, posted a picture of her employee identification badge on the Recruit &amp; Network website that anyone is able to view.</a:t>
            </a:r>
            <a:endParaRPr lang="en-US">
              <a:ea typeface="Calibri"/>
              <a:cs typeface="Calibri"/>
            </a:endParaRPr>
          </a:p>
          <a:p>
            <a:r>
              <a:rPr lang="en-US"/>
              <a:t>Posting this information is harmful because it shows a potential attacker the layout of the employee badge. </a:t>
            </a:r>
            <a:endParaRPr lang="en-US">
              <a:ea typeface="Calibri"/>
              <a:cs typeface="Calibri"/>
            </a:endParaRPr>
          </a:p>
          <a:p>
            <a:r>
              <a:rPr lang="en-US"/>
              <a:t>This can lead the attacker to creating their own badge to impersonate a Liberty Rail Systems employee, giving them access to the company's premises. </a:t>
            </a:r>
            <a:endParaRPr lang="en-US">
              <a:ea typeface="Calibri"/>
              <a:cs typeface="Calibri"/>
            </a:endParaRPr>
          </a:p>
          <a:p>
            <a:r>
              <a:rPr lang="en-US"/>
              <a:t>This can then allow the attacker to install malware on company devices. </a:t>
            </a:r>
            <a:endParaRPr lang="en-US">
              <a:ea typeface="Calibri"/>
              <a:cs typeface="Calibri"/>
            </a:endParaRPr>
          </a:p>
        </p:txBody>
      </p:sp>
      <p:sp>
        <p:nvSpPr>
          <p:cNvPr id="4" name="Slide Number Placeholder 3"/>
          <p:cNvSpPr>
            <a:spLocks noGrp="1"/>
          </p:cNvSpPr>
          <p:nvPr>
            <p:ph type="sldNum" sz="quarter" idx="5"/>
          </p:nvPr>
        </p:nvSpPr>
        <p:spPr/>
        <p:txBody>
          <a:bodyPr/>
          <a:lstStyle/>
          <a:p>
            <a:fld id="{7C296649-1E8B-44FE-8BED-BA43A0348607}" type="slidenum">
              <a:rPr lang="en-US"/>
              <a:t>3</a:t>
            </a:fld>
            <a:endParaRPr lang="en-US"/>
          </a:p>
        </p:txBody>
      </p:sp>
    </p:spTree>
    <p:extLst>
      <p:ext uri="{BB962C8B-B14F-4D97-AF65-F5344CB8AC3E}">
        <p14:creationId xmlns:p14="http://schemas.microsoft.com/office/powerpoint/2010/main" val="2184869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were able to complete all of our OSINT findings from information on the LRS website and employee's Network and Recruit posts. As a result, we recommend updating and training employees on what is and is not safe to post online. </a:t>
            </a:r>
          </a:p>
        </p:txBody>
      </p:sp>
      <p:sp>
        <p:nvSpPr>
          <p:cNvPr id="4" name="Slide Number Placeholder 3"/>
          <p:cNvSpPr>
            <a:spLocks noGrp="1"/>
          </p:cNvSpPr>
          <p:nvPr>
            <p:ph type="sldNum" sz="quarter" idx="5"/>
          </p:nvPr>
        </p:nvSpPr>
        <p:spPr/>
        <p:txBody>
          <a:bodyPr/>
          <a:lstStyle/>
          <a:p>
            <a:fld id="{7C296649-1E8B-44FE-8BED-BA43A0348607}" type="slidenum">
              <a:rPr lang="en-US"/>
              <a:t>9</a:t>
            </a:fld>
            <a:endParaRPr lang="en-US"/>
          </a:p>
        </p:txBody>
      </p:sp>
    </p:spTree>
    <p:extLst>
      <p:ext uri="{BB962C8B-B14F-4D97-AF65-F5344CB8AC3E}">
        <p14:creationId xmlns:p14="http://schemas.microsoft.com/office/powerpoint/2010/main" val="712459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1314824" y="735106"/>
            <a:ext cx="10053763" cy="2928470"/>
          </a:xfrm>
        </p:spPr>
        <p:txBody>
          <a:bodyPr anchor="b">
            <a:normAutofit/>
          </a:bodyPr>
          <a:lstStyle/>
          <a:p>
            <a:pPr algn="l"/>
            <a:r>
              <a:rPr lang="en-US" sz="4800" dirty="0">
                <a:solidFill>
                  <a:srgbClr val="FFFFFF"/>
                </a:solidFill>
              </a:rPr>
              <a:t>Liberty Rail Systems Penetration Test</a:t>
            </a:r>
          </a:p>
        </p:txBody>
      </p:sp>
      <p:sp>
        <p:nvSpPr>
          <p:cNvPr id="3" name="Subtitle 2"/>
          <p:cNvSpPr>
            <a:spLocks noGrp="1"/>
          </p:cNvSpPr>
          <p:nvPr>
            <p:ph type="subTitle" idx="1"/>
          </p:nvPr>
        </p:nvSpPr>
        <p:spPr>
          <a:xfrm>
            <a:off x="1350682" y="4870824"/>
            <a:ext cx="10005951" cy="1458258"/>
          </a:xfrm>
        </p:spPr>
        <p:txBody>
          <a:bodyPr vert="horz" lIns="91440" tIns="45720" rIns="91440" bIns="45720" rtlCol="0" anchor="ctr">
            <a:normAutofit/>
          </a:bodyPr>
          <a:lstStyle/>
          <a:p>
            <a:r>
              <a:rPr lang="en-US" sz="2000" dirty="0"/>
              <a:t>By Ben Harlan, Louis Jackson, Arwin Johnson, Madison Sleppy, and Brianna Timmons</a:t>
            </a:r>
          </a:p>
          <a:p>
            <a:r>
              <a:rPr lang="en-US" sz="2000" dirty="0"/>
              <a:t>Gladfelter Hall, Room 553</a:t>
            </a:r>
          </a:p>
          <a:p>
            <a:r>
              <a:rPr lang="en-US" sz="2000" dirty="0"/>
              <a:t>April 22, 2025</a:t>
            </a:r>
          </a:p>
        </p:txBody>
      </p:sp>
    </p:spTree>
    <p:extLst>
      <p:ext uri="{BB962C8B-B14F-4D97-AF65-F5344CB8AC3E}">
        <p14:creationId xmlns:p14="http://schemas.microsoft.com/office/powerpoint/2010/main" val="109857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5A3CA2F1-3F30-64EB-A196-7194E6386D2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nalogue wall clock">
            <a:extLst>
              <a:ext uri="{FF2B5EF4-FFF2-40B4-BE49-F238E27FC236}">
                <a16:creationId xmlns:a16="http://schemas.microsoft.com/office/drawing/2014/main" id="{B69DF432-6362-8B4C-0996-03A4D2850CAC}"/>
              </a:ext>
            </a:extLst>
          </p:cNvPr>
          <p:cNvPicPr>
            <a:picLocks noChangeAspect="1"/>
          </p:cNvPicPr>
          <p:nvPr/>
        </p:nvPicPr>
        <p:blipFill>
          <a:blip r:embed="rId2">
            <a:alphaModFix amt="50000"/>
          </a:blip>
          <a:srcRect t="6708" r="-2" b="8771"/>
          <a:stretch/>
        </p:blipFill>
        <p:spPr>
          <a:xfrm>
            <a:off x="20" y="1"/>
            <a:ext cx="12191980" cy="6857999"/>
          </a:xfrm>
          <a:prstGeom prst="rect">
            <a:avLst/>
          </a:prstGeom>
        </p:spPr>
      </p:pic>
      <p:sp>
        <p:nvSpPr>
          <p:cNvPr id="2" name="Title 1">
            <a:extLst>
              <a:ext uri="{FF2B5EF4-FFF2-40B4-BE49-F238E27FC236}">
                <a16:creationId xmlns:a16="http://schemas.microsoft.com/office/drawing/2014/main" id="{075A4728-06A5-BF4C-3296-B1892965DA47}"/>
              </a:ext>
            </a:extLst>
          </p:cNvPr>
          <p:cNvSpPr>
            <a:spLocks noGrp="1"/>
          </p:cNvSpPr>
          <p:nvPr>
            <p:ph type="ctrTitle"/>
          </p:nvPr>
        </p:nvSpPr>
        <p:spPr>
          <a:xfrm>
            <a:off x="1524000" y="858593"/>
            <a:ext cx="9144000" cy="2900518"/>
          </a:xfrm>
        </p:spPr>
        <p:txBody>
          <a:bodyPr>
            <a:normAutofit/>
          </a:bodyPr>
          <a:lstStyle/>
          <a:p>
            <a:r>
              <a:rPr lang="en-US">
                <a:solidFill>
                  <a:srgbClr val="FFFFFF"/>
                </a:solidFill>
              </a:rPr>
              <a:t>Thank you for your time!</a:t>
            </a:r>
          </a:p>
        </p:txBody>
      </p:sp>
      <p:sp>
        <p:nvSpPr>
          <p:cNvPr id="3" name="Content Placeholder 2">
            <a:extLst>
              <a:ext uri="{FF2B5EF4-FFF2-40B4-BE49-F238E27FC236}">
                <a16:creationId xmlns:a16="http://schemas.microsoft.com/office/drawing/2014/main" id="{1F20C114-B3E7-BA75-5316-9CD478D64BC0}"/>
              </a:ext>
            </a:extLst>
          </p:cNvPr>
          <p:cNvSpPr>
            <a:spLocks noGrp="1"/>
          </p:cNvSpPr>
          <p:nvPr>
            <p:ph type="subTitle" idx="1"/>
          </p:nvPr>
        </p:nvSpPr>
        <p:spPr>
          <a:xfrm>
            <a:off x="1524000" y="4120327"/>
            <a:ext cx="9144000" cy="1098395"/>
          </a:xfrm>
        </p:spPr>
        <p:txBody>
          <a:bodyPr vert="horz" lIns="91440" tIns="45720" rIns="91440" bIns="45720" rtlCol="0">
            <a:normAutofit/>
          </a:bodyPr>
          <a:lstStyle/>
          <a:p>
            <a:r>
              <a:rPr lang="en-US">
                <a:solidFill>
                  <a:srgbClr val="FFFFFF"/>
                </a:solidFill>
              </a:rPr>
              <a:t>Any Questions?</a:t>
            </a:r>
          </a:p>
        </p:txBody>
      </p:sp>
    </p:spTree>
    <p:extLst>
      <p:ext uri="{BB962C8B-B14F-4D97-AF65-F5344CB8AC3E}">
        <p14:creationId xmlns:p14="http://schemas.microsoft.com/office/powerpoint/2010/main" val="40239149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735B16-901E-DE71-2062-3E7B9A03170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BD57C2-3170-67B3-3A8D-291CD5D366D7}"/>
              </a:ext>
            </a:extLst>
          </p:cNvPr>
          <p:cNvSpPr>
            <a:spLocks noGrp="1"/>
          </p:cNvSpPr>
          <p:nvPr>
            <p:ph type="title"/>
          </p:nvPr>
        </p:nvSpPr>
        <p:spPr>
          <a:xfrm>
            <a:off x="660319" y="498932"/>
            <a:ext cx="4230100" cy="3387497"/>
          </a:xfrm>
        </p:spPr>
        <p:txBody>
          <a:bodyPr anchor="b">
            <a:normAutofit/>
          </a:bodyPr>
          <a:lstStyle/>
          <a:p>
            <a:pPr algn="r"/>
            <a:r>
              <a:rPr lang="en-US" sz="4000">
                <a:solidFill>
                  <a:srgbClr val="FFFFFF"/>
                </a:solidFill>
              </a:rPr>
              <a:t>Division of Labor</a:t>
            </a:r>
          </a:p>
        </p:txBody>
      </p:sp>
      <p:sp>
        <p:nvSpPr>
          <p:cNvPr id="3" name="Content Placeholder 2">
            <a:extLst>
              <a:ext uri="{FF2B5EF4-FFF2-40B4-BE49-F238E27FC236}">
                <a16:creationId xmlns:a16="http://schemas.microsoft.com/office/drawing/2014/main" id="{CF56C507-1EC9-A81E-E383-76EBF86F5348}"/>
              </a:ext>
            </a:extLst>
          </p:cNvPr>
          <p:cNvSpPr>
            <a:spLocks noGrp="1"/>
          </p:cNvSpPr>
          <p:nvPr>
            <p:ph idx="1"/>
          </p:nvPr>
        </p:nvSpPr>
        <p:spPr>
          <a:xfrm>
            <a:off x="6114970" y="606348"/>
            <a:ext cx="5250635" cy="5589179"/>
          </a:xfrm>
        </p:spPr>
        <p:txBody>
          <a:bodyPr vert="horz" lIns="91440" tIns="45720" rIns="91440" bIns="45720" rtlCol="0" anchor="ctr">
            <a:normAutofit/>
          </a:bodyPr>
          <a:lstStyle/>
          <a:p>
            <a:r>
              <a:rPr lang="en-US" sz="2000"/>
              <a:t>Ben - Vish Information, Career App Report</a:t>
            </a:r>
          </a:p>
          <a:p>
            <a:r>
              <a:rPr lang="en-US" sz="2000"/>
              <a:t>Louis – importance of AI, recommendations</a:t>
            </a:r>
          </a:p>
          <a:p>
            <a:r>
              <a:rPr lang="en-US" sz="2000"/>
              <a:t>Arwin – Harm Section in Vish findings.</a:t>
            </a:r>
          </a:p>
          <a:p>
            <a:r>
              <a:rPr lang="en-US" sz="2000"/>
              <a:t>Madison – OSINT Findings, Exec. Summary</a:t>
            </a:r>
          </a:p>
          <a:p>
            <a:r>
              <a:rPr lang="en-US" sz="2000"/>
              <a:t>Brianna – Career Application Findings, Dangers </a:t>
            </a:r>
          </a:p>
        </p:txBody>
      </p:sp>
    </p:spTree>
    <p:extLst>
      <p:ext uri="{BB962C8B-B14F-4D97-AF65-F5344CB8AC3E}">
        <p14:creationId xmlns:p14="http://schemas.microsoft.com/office/powerpoint/2010/main" val="2018475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2D750C-D2B4-3118-76A8-D4F89729CDD9}"/>
              </a:ext>
            </a:extLst>
          </p:cNvPr>
          <p:cNvSpPr>
            <a:spLocks noGrp="1"/>
          </p:cNvSpPr>
          <p:nvPr>
            <p:ph type="title"/>
          </p:nvPr>
        </p:nvSpPr>
        <p:spPr>
          <a:xfrm>
            <a:off x="804672" y="802955"/>
            <a:ext cx="4977976" cy="1454051"/>
          </a:xfrm>
        </p:spPr>
        <p:txBody>
          <a:bodyPr>
            <a:normAutofit/>
          </a:bodyPr>
          <a:lstStyle/>
          <a:p>
            <a:r>
              <a:rPr lang="en-US" sz="3600">
                <a:solidFill>
                  <a:schemeClr val="tx2"/>
                </a:solidFill>
              </a:rPr>
              <a:t>Executive Summary</a:t>
            </a:r>
          </a:p>
        </p:txBody>
      </p:sp>
      <p:sp>
        <p:nvSpPr>
          <p:cNvPr id="19" name="Content Placeholder 2">
            <a:extLst>
              <a:ext uri="{FF2B5EF4-FFF2-40B4-BE49-F238E27FC236}">
                <a16:creationId xmlns:a16="http://schemas.microsoft.com/office/drawing/2014/main" id="{DCB71497-9956-5ADB-7A5A-041EE806091B}"/>
              </a:ext>
            </a:extLst>
          </p:cNvPr>
          <p:cNvSpPr>
            <a:spLocks noGrp="1"/>
          </p:cNvSpPr>
          <p:nvPr>
            <p:ph idx="1"/>
          </p:nvPr>
        </p:nvSpPr>
        <p:spPr>
          <a:xfrm>
            <a:off x="804672" y="2421682"/>
            <a:ext cx="4977578" cy="3639289"/>
          </a:xfrm>
        </p:spPr>
        <p:txBody>
          <a:bodyPr vert="horz" lIns="91440" tIns="45720" rIns="91440" bIns="45720" rtlCol="0" anchor="ctr">
            <a:normAutofit/>
          </a:bodyPr>
          <a:lstStyle/>
          <a:p>
            <a:r>
              <a:rPr lang="en-US" sz="1700" b="1">
                <a:solidFill>
                  <a:schemeClr val="tx2"/>
                </a:solidFill>
              </a:rPr>
              <a:t>Methods and Dates of Engagement</a:t>
            </a:r>
          </a:p>
          <a:p>
            <a:pPr lvl="1">
              <a:buFont typeface="Courier New" panose="020B0604020202020204" pitchFamily="34" charset="0"/>
              <a:buChar char="o"/>
            </a:pPr>
            <a:r>
              <a:rPr lang="en-US" sz="1700">
                <a:solidFill>
                  <a:schemeClr val="tx2"/>
                </a:solidFill>
              </a:rPr>
              <a:t>OSINT = February 6, 11 flags attempted</a:t>
            </a:r>
          </a:p>
          <a:p>
            <a:pPr lvl="1">
              <a:buFont typeface="Courier New" panose="020B0604020202020204" pitchFamily="34" charset="0"/>
              <a:buChar char="o"/>
            </a:pPr>
            <a:r>
              <a:rPr lang="en-US" sz="1700">
                <a:solidFill>
                  <a:schemeClr val="tx2"/>
                </a:solidFill>
              </a:rPr>
              <a:t>Web-Based = February 25, 1 flag attempted</a:t>
            </a:r>
          </a:p>
          <a:p>
            <a:pPr lvl="1">
              <a:buFont typeface="Courier New" panose="020B0604020202020204" pitchFamily="34" charset="0"/>
              <a:buChar char="o"/>
            </a:pPr>
            <a:r>
              <a:rPr lang="en-US" sz="1700">
                <a:solidFill>
                  <a:schemeClr val="tx2"/>
                </a:solidFill>
              </a:rPr>
              <a:t>Phishing = April 1st and 3rd, 1 flag attempted</a:t>
            </a:r>
          </a:p>
          <a:p>
            <a:pPr lvl="1">
              <a:buFont typeface="Courier New" panose="020B0604020202020204" pitchFamily="34" charset="0"/>
              <a:buChar char="o"/>
            </a:pPr>
            <a:r>
              <a:rPr lang="en-US" sz="1700">
                <a:solidFill>
                  <a:schemeClr val="tx2"/>
                </a:solidFill>
              </a:rPr>
              <a:t>Vishing = April 15, 5 flags attempted</a:t>
            </a:r>
          </a:p>
          <a:p>
            <a:r>
              <a:rPr lang="en-US" sz="1700" b="1">
                <a:solidFill>
                  <a:schemeClr val="tx2"/>
                </a:solidFill>
              </a:rPr>
              <a:t>LRS Overall Performance</a:t>
            </a:r>
          </a:p>
          <a:p>
            <a:pPr lvl="1">
              <a:buFont typeface="Courier New" panose="020B0604020202020204" pitchFamily="34" charset="0"/>
              <a:buChar char="o"/>
            </a:pPr>
            <a:r>
              <a:rPr lang="en-US" sz="1700">
                <a:solidFill>
                  <a:schemeClr val="tx2"/>
                </a:solidFill>
              </a:rPr>
              <a:t>Letter Grade of D</a:t>
            </a:r>
          </a:p>
          <a:p>
            <a:r>
              <a:rPr lang="en-US" sz="1700" b="1">
                <a:solidFill>
                  <a:schemeClr val="tx2"/>
                </a:solidFill>
              </a:rPr>
              <a:t>Recommendations</a:t>
            </a:r>
          </a:p>
          <a:p>
            <a:pPr lvl="1">
              <a:buFont typeface="Courier New" panose="020B0604020202020204" pitchFamily="34" charset="0"/>
              <a:buChar char="o"/>
            </a:pPr>
            <a:r>
              <a:rPr lang="en-US" sz="1700">
                <a:solidFill>
                  <a:schemeClr val="tx2"/>
                </a:solidFill>
              </a:rPr>
              <a:t>Social Media Policies</a:t>
            </a:r>
          </a:p>
          <a:p>
            <a:pPr lvl="1">
              <a:buFont typeface="Courier New" panose="020B0604020202020204" pitchFamily="34" charset="0"/>
              <a:buChar char="o"/>
            </a:pPr>
            <a:r>
              <a:rPr lang="en-US" sz="1700">
                <a:solidFill>
                  <a:schemeClr val="tx2"/>
                </a:solidFill>
              </a:rPr>
              <a:t>Training</a:t>
            </a:r>
          </a:p>
          <a:p>
            <a:endParaRPr lang="en-US" sz="170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Flag">
            <a:extLst>
              <a:ext uri="{FF2B5EF4-FFF2-40B4-BE49-F238E27FC236}">
                <a16:creationId xmlns:a16="http://schemas.microsoft.com/office/drawing/2014/main" id="{38DBCB89-206E-5E38-BA1D-B85BEFF8BA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5833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6569A2-F629-C0B3-8AE0-A4B24206D3E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OSINT Findings || 11/11 Flags Found</a:t>
            </a:r>
          </a:p>
        </p:txBody>
      </p:sp>
      <p:sp>
        <p:nvSpPr>
          <p:cNvPr id="3" name="Content Placeholder 2">
            <a:extLst>
              <a:ext uri="{FF2B5EF4-FFF2-40B4-BE49-F238E27FC236}">
                <a16:creationId xmlns:a16="http://schemas.microsoft.com/office/drawing/2014/main" id="{91A8FBF6-2995-AD05-5C0C-EA8BD45E452E}"/>
              </a:ext>
            </a:extLst>
          </p:cNvPr>
          <p:cNvSpPr>
            <a:spLocks noGrp="1"/>
          </p:cNvSpPr>
          <p:nvPr>
            <p:ph idx="1"/>
          </p:nvPr>
        </p:nvSpPr>
        <p:spPr>
          <a:xfrm>
            <a:off x="589005" y="2318197"/>
            <a:ext cx="6167157" cy="4223685"/>
          </a:xfrm>
        </p:spPr>
        <p:txBody>
          <a:bodyPr anchor="ctr">
            <a:normAutofit/>
          </a:bodyPr>
          <a:lstStyle/>
          <a:p>
            <a:r>
              <a:rPr lang="en-US"/>
              <a:t>Employee ID Badge</a:t>
            </a:r>
          </a:p>
          <a:p>
            <a:pPr lvl="1">
              <a:buFont typeface="Courier New" panose="020B0604020202020204" pitchFamily="34" charset="0"/>
              <a:buChar char="o"/>
            </a:pPr>
            <a:r>
              <a:rPr lang="en-US"/>
              <a:t>Posting this information allows an attacker to create their own employee badge and impersonate a Liberty Rail Systems employee, granting them access to restricted areas. </a:t>
            </a:r>
            <a:endParaRPr lang="en-US" sz="1600"/>
          </a:p>
        </p:txBody>
      </p:sp>
      <p:pic>
        <p:nvPicPr>
          <p:cNvPr id="5" name="Picture 4" descr="A badge with a picture of a person&#10;&#10;AI-generated content may be incorrect.">
            <a:extLst>
              <a:ext uri="{FF2B5EF4-FFF2-40B4-BE49-F238E27FC236}">
                <a16:creationId xmlns:a16="http://schemas.microsoft.com/office/drawing/2014/main" id="{F7ADA969-E0F0-11B4-A742-69B0D7C1463C}"/>
              </a:ext>
            </a:extLst>
          </p:cNvPr>
          <p:cNvPicPr>
            <a:picLocks noChangeAspect="1"/>
          </p:cNvPicPr>
          <p:nvPr/>
        </p:nvPicPr>
        <p:blipFill>
          <a:blip r:embed="rId3"/>
          <a:stretch>
            <a:fillRect/>
          </a:stretch>
        </p:blipFill>
        <p:spPr>
          <a:xfrm>
            <a:off x="7224257" y="2003467"/>
            <a:ext cx="4457700" cy="4333875"/>
          </a:xfrm>
          <a:prstGeom prst="rect">
            <a:avLst/>
          </a:prstGeom>
        </p:spPr>
      </p:pic>
    </p:spTree>
    <p:extLst>
      <p:ext uri="{BB962C8B-B14F-4D97-AF65-F5344CB8AC3E}">
        <p14:creationId xmlns:p14="http://schemas.microsoft.com/office/powerpoint/2010/main" val="171371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a:extLst>
            <a:ext uri="{FF2B5EF4-FFF2-40B4-BE49-F238E27FC236}">
              <a16:creationId xmlns:a16="http://schemas.microsoft.com/office/drawing/2014/main" id="{D98CC455-D9D2-733B-2CC7-340C76F0729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EF085B8-A2C0-4A6F-B663-CCC56F3CD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3">
            <a:extLst>
              <a:ext uri="{FF2B5EF4-FFF2-40B4-BE49-F238E27FC236}">
                <a16:creationId xmlns:a16="http://schemas.microsoft.com/office/drawing/2014/main" id="{2658F6D6-96E0-421A-96D6-3DF404008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3CF62545-93A0-4FD5-9B48-48DCA794C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A4EF890-5873-B545-BB09-D126C26DA97D}"/>
              </a:ext>
            </a:extLst>
          </p:cNvPr>
          <p:cNvSpPr>
            <a:spLocks noGrp="1"/>
          </p:cNvSpPr>
          <p:nvPr>
            <p:ph type="title"/>
          </p:nvPr>
        </p:nvSpPr>
        <p:spPr>
          <a:xfrm>
            <a:off x="838200" y="365125"/>
            <a:ext cx="10515600" cy="1325563"/>
          </a:xfrm>
        </p:spPr>
        <p:txBody>
          <a:bodyPr>
            <a:normAutofit/>
          </a:bodyPr>
          <a:lstStyle/>
          <a:p>
            <a:r>
              <a:rPr lang="en-US"/>
              <a:t>Vish Finding  || 2/5 Flags Found  </a:t>
            </a:r>
          </a:p>
        </p:txBody>
      </p:sp>
      <p:sp>
        <p:nvSpPr>
          <p:cNvPr id="3" name="Content Placeholder 2">
            <a:extLst>
              <a:ext uri="{FF2B5EF4-FFF2-40B4-BE49-F238E27FC236}">
                <a16:creationId xmlns:a16="http://schemas.microsoft.com/office/drawing/2014/main" id="{A606F78B-3975-01B7-8C0D-3CD8333AA5C3}"/>
              </a:ext>
            </a:extLst>
          </p:cNvPr>
          <p:cNvSpPr>
            <a:spLocks noGrp="1"/>
          </p:cNvSpPr>
          <p:nvPr>
            <p:ph sz="half" idx="1"/>
          </p:nvPr>
        </p:nvSpPr>
        <p:spPr>
          <a:xfrm>
            <a:off x="838200" y="1698218"/>
            <a:ext cx="5057858" cy="2075515"/>
          </a:xfrm>
        </p:spPr>
        <p:txBody>
          <a:bodyPr vert="horz" lIns="91440" tIns="45720" rIns="91440" bIns="45720" rtlCol="0" anchor="t">
            <a:normAutofit/>
          </a:bodyPr>
          <a:lstStyle/>
          <a:p>
            <a:r>
              <a:rPr lang="en-US" sz="2000" dirty="0"/>
              <a:t>Confirmation of Specific Email Client </a:t>
            </a:r>
            <a:endParaRPr lang="en-US" dirty="0"/>
          </a:p>
          <a:p>
            <a:pPr marL="0" indent="0">
              <a:buNone/>
            </a:pPr>
            <a:r>
              <a:rPr lang="en-US" sz="2000" dirty="0"/>
              <a:t>&gt; Outlook &lt;</a:t>
            </a:r>
            <a:endParaRPr lang="en-US" dirty="0"/>
          </a:p>
        </p:txBody>
      </p:sp>
      <p:sp>
        <p:nvSpPr>
          <p:cNvPr id="4" name="Content Placeholder 3">
            <a:extLst>
              <a:ext uri="{FF2B5EF4-FFF2-40B4-BE49-F238E27FC236}">
                <a16:creationId xmlns:a16="http://schemas.microsoft.com/office/drawing/2014/main" id="{94C61FD7-B512-4113-93A4-D28070D8D2E2}"/>
              </a:ext>
            </a:extLst>
          </p:cNvPr>
          <p:cNvSpPr>
            <a:spLocks noGrp="1"/>
          </p:cNvSpPr>
          <p:nvPr>
            <p:ph sz="half" idx="2"/>
          </p:nvPr>
        </p:nvSpPr>
        <p:spPr>
          <a:xfrm>
            <a:off x="6204572" y="1717755"/>
            <a:ext cx="5480118" cy="4176704"/>
          </a:xfrm>
        </p:spPr>
        <p:txBody>
          <a:bodyPr vert="horz" lIns="91440" tIns="45720" rIns="91440" bIns="45720" rtlCol="0" anchor="t">
            <a:noAutofit/>
          </a:bodyPr>
          <a:lstStyle/>
          <a:p>
            <a:r>
              <a:rPr lang="en-US" sz="2000"/>
              <a:t>Harm</a:t>
            </a:r>
          </a:p>
          <a:p>
            <a:pPr lvl="1">
              <a:lnSpc>
                <a:spcPct val="100000"/>
              </a:lnSpc>
            </a:pPr>
            <a:r>
              <a:rPr lang="en-US" sz="2000"/>
              <a:t>This information can enable targeted attacks by creating fake alerts and login prompts.</a:t>
            </a:r>
          </a:p>
          <a:p>
            <a:pPr lvl="1">
              <a:lnSpc>
                <a:spcPct val="100000"/>
              </a:lnSpc>
            </a:pPr>
            <a:r>
              <a:rPr lang="en-US" sz="2000"/>
              <a:t>Attackers can use scripts tailored to how the client processes emails.</a:t>
            </a:r>
          </a:p>
          <a:p>
            <a:pPr lvl="1">
              <a:lnSpc>
                <a:spcPct val="100000"/>
              </a:lnSpc>
            </a:pPr>
            <a:r>
              <a:rPr lang="en-US" sz="2000"/>
              <a:t>Further, the attacker can refine social engineering methods to easily bypass pushbacks.</a:t>
            </a:r>
          </a:p>
        </p:txBody>
      </p:sp>
      <p:sp>
        <p:nvSpPr>
          <p:cNvPr id="8" name="TextBox 7">
            <a:extLst>
              <a:ext uri="{FF2B5EF4-FFF2-40B4-BE49-F238E27FC236}">
                <a16:creationId xmlns:a16="http://schemas.microsoft.com/office/drawing/2014/main" id="{389BAD90-0B29-5E9B-C499-26AD0A84C136}"/>
              </a:ext>
            </a:extLst>
          </p:cNvPr>
          <p:cNvSpPr txBox="1"/>
          <p:nvPr/>
        </p:nvSpPr>
        <p:spPr>
          <a:xfrm>
            <a:off x="840154" y="4015153"/>
            <a:ext cx="5597768" cy="18843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90000"/>
              </a:lnSpc>
              <a:spcBef>
                <a:spcPts val="1000"/>
              </a:spcBef>
              <a:buFont typeface="Arial"/>
              <a:buChar char="•"/>
            </a:pPr>
            <a:r>
              <a:rPr lang="en-US" sz="2000"/>
              <a:t>Excerpt From Conversation: </a:t>
            </a:r>
          </a:p>
          <a:p>
            <a:pPr marL="742950" lvl="1" indent="-285750">
              <a:lnSpc>
                <a:spcPct val="90000"/>
              </a:lnSpc>
              <a:spcBef>
                <a:spcPts val="500"/>
              </a:spcBef>
              <a:buFont typeface="Arial"/>
              <a:buChar char="•"/>
            </a:pPr>
            <a:r>
              <a:rPr lang="en-US" sz="2000"/>
              <a:t>Visher : “… yeah …. I always have trouble with these clients and such. What do you all use at Liberty?”</a:t>
            </a:r>
          </a:p>
          <a:p>
            <a:pPr marL="742950" lvl="1" indent="-285750">
              <a:lnSpc>
                <a:spcPct val="90000"/>
              </a:lnSpc>
              <a:spcBef>
                <a:spcPts val="500"/>
              </a:spcBef>
              <a:buFont typeface="Arial"/>
              <a:buChar char="•"/>
            </a:pPr>
            <a:r>
              <a:rPr lang="en-US" sz="2000"/>
              <a:t>Contact: “I’m always struggling as well. We use Outlook…”</a:t>
            </a:r>
            <a:endParaRPr lang="en-US"/>
          </a:p>
        </p:txBody>
      </p:sp>
    </p:spTree>
    <p:extLst>
      <p:ext uri="{BB962C8B-B14F-4D97-AF65-F5344CB8AC3E}">
        <p14:creationId xmlns:p14="http://schemas.microsoft.com/office/powerpoint/2010/main" val="13119422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A4BA49-356C-83C4-5565-1EC5015C22D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84354A-0BE7-DF6E-A1C5-78AEFD0A7D75}"/>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Career Application Findings</a:t>
            </a:r>
          </a:p>
        </p:txBody>
      </p:sp>
      <p:sp>
        <p:nvSpPr>
          <p:cNvPr id="3" name="Content Placeholder 2">
            <a:extLst>
              <a:ext uri="{FF2B5EF4-FFF2-40B4-BE49-F238E27FC236}">
                <a16:creationId xmlns:a16="http://schemas.microsoft.com/office/drawing/2014/main" id="{51383CEC-709A-6A48-DA9F-9F20CB9C8BC3}"/>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000"/>
              <a:t>Application Submission: Created an application that appealed to the position of Administrative Assistant.  Chose previous work history, organizations, professional affiliations, that applied and were similar to those of current LRS employees.</a:t>
            </a:r>
          </a:p>
          <a:p>
            <a:r>
              <a:rPr lang="en-US" sz="2000"/>
              <a:t>Phish: Made a general script of what to say during vish call. </a:t>
            </a:r>
          </a:p>
          <a:p>
            <a:r>
              <a:rPr lang="en-US" sz="2000"/>
              <a:t>Vish: Tried to make conversation with employee. Related difficulties in work environment to personal life to hopefully get the flags. </a:t>
            </a:r>
          </a:p>
          <a:p>
            <a:endParaRPr lang="en-US" sz="2000"/>
          </a:p>
        </p:txBody>
      </p:sp>
    </p:spTree>
    <p:extLst>
      <p:ext uri="{BB962C8B-B14F-4D97-AF65-F5344CB8AC3E}">
        <p14:creationId xmlns:p14="http://schemas.microsoft.com/office/powerpoint/2010/main" val="1281547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552788B-F770-A953-4C12-2466D87157DA}"/>
              </a:ext>
            </a:extLst>
          </p:cNvPr>
          <p:cNvPicPr>
            <a:picLocks noChangeAspect="1"/>
          </p:cNvPicPr>
          <p:nvPr/>
        </p:nvPicPr>
        <p:blipFill>
          <a:blip r:embed="rId2">
            <a:alphaModFix amt="35000"/>
          </a:blip>
          <a:srcRect r="-2" b="15603"/>
          <a:stretch/>
        </p:blipFill>
        <p:spPr>
          <a:xfrm>
            <a:off x="20" y="10"/>
            <a:ext cx="12191980" cy="6857990"/>
          </a:xfrm>
          <a:prstGeom prst="rect">
            <a:avLst/>
          </a:prstGeom>
        </p:spPr>
      </p:pic>
      <p:sp>
        <p:nvSpPr>
          <p:cNvPr id="2" name="Title 1">
            <a:extLst>
              <a:ext uri="{FF2B5EF4-FFF2-40B4-BE49-F238E27FC236}">
                <a16:creationId xmlns:a16="http://schemas.microsoft.com/office/drawing/2014/main" id="{D56F51FD-4FF2-0E7F-9E3E-11F2A62CE701}"/>
              </a:ext>
            </a:extLst>
          </p:cNvPr>
          <p:cNvSpPr>
            <a:spLocks noGrp="1"/>
          </p:cNvSpPr>
          <p:nvPr>
            <p:ph type="title"/>
          </p:nvPr>
        </p:nvSpPr>
        <p:spPr>
          <a:xfrm>
            <a:off x="838200" y="365125"/>
            <a:ext cx="10515600" cy="1325563"/>
          </a:xfrm>
        </p:spPr>
        <p:txBody>
          <a:bodyPr>
            <a:normAutofit/>
          </a:bodyPr>
          <a:lstStyle/>
          <a:p>
            <a:r>
              <a:rPr lang="en-US">
                <a:solidFill>
                  <a:srgbClr val="FFFFFF"/>
                </a:solidFill>
              </a:rPr>
              <a:t>Dangers</a:t>
            </a:r>
          </a:p>
        </p:txBody>
      </p:sp>
      <p:graphicFrame>
        <p:nvGraphicFramePr>
          <p:cNvPr id="9" name="Content Placeholder 2">
            <a:extLst>
              <a:ext uri="{FF2B5EF4-FFF2-40B4-BE49-F238E27FC236}">
                <a16:creationId xmlns:a16="http://schemas.microsoft.com/office/drawing/2014/main" id="{D689CD73-D9BF-ABDF-38AD-911B16C4C997}"/>
              </a:ext>
            </a:extLst>
          </p:cNvPr>
          <p:cNvGraphicFramePr>
            <a:graphicFrameLocks noGrp="1"/>
          </p:cNvGraphicFramePr>
          <p:nvPr>
            <p:ph idx="1"/>
            <p:extLst>
              <p:ext uri="{D42A27DB-BD31-4B8C-83A1-F6EECF244321}">
                <p14:modId xmlns:p14="http://schemas.microsoft.com/office/powerpoint/2010/main" val="15808392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8126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AEF933-5962-900C-88F9-81178557A1C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Career Application Report</a:t>
            </a:r>
          </a:p>
        </p:txBody>
      </p:sp>
      <p:sp>
        <p:nvSpPr>
          <p:cNvPr id="3" name="Content Placeholder 2">
            <a:extLst>
              <a:ext uri="{FF2B5EF4-FFF2-40B4-BE49-F238E27FC236}">
                <a16:creationId xmlns:a16="http://schemas.microsoft.com/office/drawing/2014/main" id="{AB9CD7F6-6ECD-EF1D-5E89-8995D1886440}"/>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i="0" u="none" strike="noStrike">
                <a:effectLst/>
              </a:rPr>
              <a:t>AS-9876 : Administrative Staff</a:t>
            </a:r>
          </a:p>
          <a:p>
            <a:r>
              <a:rPr lang="en-US" sz="2000"/>
              <a:t>Resume &amp; Cover Letter</a:t>
            </a:r>
          </a:p>
          <a:p>
            <a:pPr lvl="1"/>
            <a:r>
              <a:rPr lang="en-US" sz="2000"/>
              <a:t>Combination of AI &amp; Human </a:t>
            </a:r>
          </a:p>
          <a:p>
            <a:r>
              <a:rPr lang="en-US" sz="2000"/>
              <a:t>Phish</a:t>
            </a:r>
          </a:p>
          <a:p>
            <a:pPr lvl="1"/>
            <a:r>
              <a:rPr lang="en-US" sz="2000"/>
              <a:t>Prime contact for vish call</a:t>
            </a:r>
          </a:p>
          <a:p>
            <a:r>
              <a:rPr lang="en-US" sz="2000"/>
              <a:t>Vish</a:t>
            </a:r>
          </a:p>
          <a:p>
            <a:pPr lvl="1"/>
            <a:r>
              <a:rPr lang="en-US" sz="2000"/>
              <a:t>Establish relationship with company as well as physical access to building</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0D016A0-5FAC-E27C-5B79-150656A5E0B4}"/>
              </a:ext>
            </a:extLst>
          </p:cNvPr>
          <p:cNvSpPr txBox="1"/>
          <p:nvPr/>
        </p:nvSpPr>
        <p:spPr>
          <a:xfrm>
            <a:off x="8451604" y="1412489"/>
            <a:ext cx="3197701" cy="43638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a:t>POTENTIAL HARM</a:t>
            </a:r>
          </a:p>
          <a:p>
            <a:pPr indent="-228600">
              <a:lnSpc>
                <a:spcPct val="90000"/>
              </a:lnSpc>
              <a:spcAft>
                <a:spcPts val="600"/>
              </a:spcAft>
              <a:buFont typeface="Arial" panose="020B0604020202020204" pitchFamily="34" charset="0"/>
              <a:buChar char="•"/>
            </a:pPr>
            <a:endParaRPr lang="en-US" sz="1900"/>
          </a:p>
          <a:p>
            <a:pPr marL="285750" indent="-228600">
              <a:lnSpc>
                <a:spcPct val="90000"/>
              </a:lnSpc>
              <a:spcAft>
                <a:spcPts val="600"/>
              </a:spcAft>
              <a:buFont typeface="Arial" panose="020B0604020202020204" pitchFamily="34" charset="0"/>
              <a:buChar char="•"/>
            </a:pPr>
            <a:r>
              <a:rPr lang="en-US" sz="1900"/>
              <a:t>Vulnerabilities with Admin Staff Position</a:t>
            </a:r>
          </a:p>
          <a:p>
            <a:pPr marL="742950" lvl="1" indent="-228600">
              <a:lnSpc>
                <a:spcPct val="90000"/>
              </a:lnSpc>
              <a:spcAft>
                <a:spcPts val="600"/>
              </a:spcAft>
              <a:buFont typeface="Arial" panose="020B0604020202020204" pitchFamily="34" charset="0"/>
              <a:buChar char="•"/>
            </a:pPr>
            <a:r>
              <a:rPr lang="en-US" sz="1900"/>
              <a:t>Sensitive information</a:t>
            </a:r>
          </a:p>
          <a:p>
            <a:pPr marL="742950" lvl="1" indent="-228600">
              <a:lnSpc>
                <a:spcPct val="90000"/>
              </a:lnSpc>
              <a:spcAft>
                <a:spcPts val="600"/>
              </a:spcAft>
              <a:buFont typeface="Arial" panose="020B0604020202020204" pitchFamily="34" charset="0"/>
              <a:buChar char="•"/>
            </a:pPr>
            <a:r>
              <a:rPr lang="en-US" sz="1900"/>
              <a:t>Company recourses </a:t>
            </a:r>
          </a:p>
          <a:p>
            <a:pPr marL="742950" lvl="1" indent="-228600">
              <a:lnSpc>
                <a:spcPct val="90000"/>
              </a:lnSpc>
              <a:spcAft>
                <a:spcPts val="600"/>
              </a:spcAft>
              <a:buFont typeface="Arial" panose="020B0604020202020204" pitchFamily="34" charset="0"/>
              <a:buChar char="•"/>
            </a:pPr>
            <a:r>
              <a:rPr lang="en-US" sz="1900"/>
              <a:t>Other Employees</a:t>
            </a:r>
          </a:p>
          <a:p>
            <a:pPr lvl="1" indent="-228600">
              <a:lnSpc>
                <a:spcPct val="90000"/>
              </a:lnSpc>
              <a:spcAft>
                <a:spcPts val="600"/>
              </a:spcAft>
              <a:buFont typeface="Arial" panose="020B0604020202020204" pitchFamily="34" charset="0"/>
              <a:buChar char="•"/>
            </a:pPr>
            <a:endParaRPr lang="en-US" sz="1900"/>
          </a:p>
          <a:p>
            <a:pPr marL="285750" indent="-228600">
              <a:lnSpc>
                <a:spcPct val="90000"/>
              </a:lnSpc>
              <a:spcAft>
                <a:spcPts val="600"/>
              </a:spcAft>
              <a:buFont typeface="Arial" panose="020B0604020202020204" pitchFamily="34" charset="0"/>
              <a:buChar char="•"/>
            </a:pPr>
            <a:r>
              <a:rPr lang="en-US" sz="1900"/>
              <a:t>Company-wide Impacts </a:t>
            </a:r>
          </a:p>
          <a:p>
            <a:pPr marL="742950" lvl="1" indent="-228600">
              <a:lnSpc>
                <a:spcPct val="90000"/>
              </a:lnSpc>
              <a:spcAft>
                <a:spcPts val="600"/>
              </a:spcAft>
              <a:buFont typeface="Arial" panose="020B0604020202020204" pitchFamily="34" charset="0"/>
              <a:buChar char="•"/>
            </a:pPr>
            <a:r>
              <a:rPr lang="en-US" sz="1900"/>
              <a:t>Public Relations</a:t>
            </a:r>
          </a:p>
          <a:p>
            <a:pPr marL="742950" lvl="1" indent="-228600">
              <a:lnSpc>
                <a:spcPct val="90000"/>
              </a:lnSpc>
              <a:spcAft>
                <a:spcPts val="600"/>
              </a:spcAft>
              <a:buFont typeface="Arial" panose="020B0604020202020204" pitchFamily="34" charset="0"/>
              <a:buChar char="•"/>
            </a:pPr>
            <a:r>
              <a:rPr lang="en-US" sz="1900"/>
              <a:t>Financial Security</a:t>
            </a:r>
          </a:p>
          <a:p>
            <a:pPr marL="742950" lvl="1" indent="-228600">
              <a:lnSpc>
                <a:spcPct val="90000"/>
              </a:lnSpc>
              <a:spcAft>
                <a:spcPts val="600"/>
              </a:spcAft>
              <a:buFont typeface="Arial" panose="020B0604020202020204" pitchFamily="34" charset="0"/>
              <a:buChar char="•"/>
            </a:pPr>
            <a:r>
              <a:rPr lang="en-US" sz="1900"/>
              <a:t>Employee Trust </a:t>
            </a:r>
          </a:p>
          <a:p>
            <a:pPr indent="-228600">
              <a:lnSpc>
                <a:spcPct val="90000"/>
              </a:lnSpc>
              <a:spcAft>
                <a:spcPts val="600"/>
              </a:spcAft>
              <a:buFont typeface="Arial" panose="020B0604020202020204" pitchFamily="34" charset="0"/>
              <a:buChar char="•"/>
            </a:pPr>
            <a:endParaRPr lang="en-US" sz="1900"/>
          </a:p>
        </p:txBody>
      </p:sp>
    </p:spTree>
    <p:extLst>
      <p:ext uri="{BB962C8B-B14F-4D97-AF65-F5344CB8AC3E}">
        <p14:creationId xmlns:p14="http://schemas.microsoft.com/office/powerpoint/2010/main" val="3860894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813B5F-BD3D-077F-5238-207C51A10BC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CBECAA2-372C-95FF-278A-E7B9B336CC28}"/>
              </a:ext>
            </a:extLst>
          </p:cNvPr>
          <p:cNvPicPr>
            <a:picLocks noChangeAspect="1"/>
          </p:cNvPicPr>
          <p:nvPr/>
        </p:nvPicPr>
        <p:blipFill>
          <a:blip r:embed="rId2">
            <a:alphaModFix amt="35000"/>
          </a:blip>
          <a:srcRect r="-2" b="12923"/>
          <a:stretch/>
        </p:blipFill>
        <p:spPr>
          <a:xfrm>
            <a:off x="20" y="10"/>
            <a:ext cx="12191980" cy="6857990"/>
          </a:xfrm>
          <a:prstGeom prst="rect">
            <a:avLst/>
          </a:prstGeom>
        </p:spPr>
      </p:pic>
      <p:sp>
        <p:nvSpPr>
          <p:cNvPr id="2" name="Title 1">
            <a:extLst>
              <a:ext uri="{FF2B5EF4-FFF2-40B4-BE49-F238E27FC236}">
                <a16:creationId xmlns:a16="http://schemas.microsoft.com/office/drawing/2014/main" id="{BE54AC25-8283-F8BE-36E2-BC5A0A85738B}"/>
              </a:ext>
            </a:extLst>
          </p:cNvPr>
          <p:cNvSpPr>
            <a:spLocks noGrp="1"/>
          </p:cNvSpPr>
          <p:nvPr>
            <p:ph type="title"/>
          </p:nvPr>
        </p:nvSpPr>
        <p:spPr>
          <a:xfrm>
            <a:off x="838200" y="365125"/>
            <a:ext cx="10515600" cy="1325563"/>
          </a:xfrm>
        </p:spPr>
        <p:txBody>
          <a:bodyPr>
            <a:normAutofit/>
          </a:bodyPr>
          <a:lstStyle/>
          <a:p>
            <a:r>
              <a:rPr lang="en-US">
                <a:solidFill>
                  <a:srgbClr val="FFFFFF"/>
                </a:solidFill>
              </a:rPr>
              <a:t>The Importance of AI</a:t>
            </a:r>
          </a:p>
        </p:txBody>
      </p:sp>
      <p:graphicFrame>
        <p:nvGraphicFramePr>
          <p:cNvPr id="5" name="Content Placeholder 2">
            <a:extLst>
              <a:ext uri="{FF2B5EF4-FFF2-40B4-BE49-F238E27FC236}">
                <a16:creationId xmlns:a16="http://schemas.microsoft.com/office/drawing/2014/main" id="{5A8A0ED8-06C8-408D-2387-7AC84CD4B7B0}"/>
              </a:ext>
            </a:extLst>
          </p:cNvPr>
          <p:cNvGraphicFramePr>
            <a:graphicFrameLocks noGrp="1"/>
          </p:cNvGraphicFramePr>
          <p:nvPr>
            <p:ph idx="1"/>
            <p:extLst>
              <p:ext uri="{D42A27DB-BD31-4B8C-83A1-F6EECF244321}">
                <p14:modId xmlns:p14="http://schemas.microsoft.com/office/powerpoint/2010/main" val="35622266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61496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9D22C-6311-BEA2-ED1C-B31F708AFB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9728D-8867-0DC8-65EE-F2797D90B626}"/>
              </a:ext>
            </a:extLst>
          </p:cNvPr>
          <p:cNvSpPr>
            <a:spLocks noGrp="1"/>
          </p:cNvSpPr>
          <p:nvPr>
            <p:ph type="title"/>
          </p:nvPr>
        </p:nvSpPr>
        <p:spPr/>
        <p:txBody>
          <a:bodyPr/>
          <a:lstStyle/>
          <a:p>
            <a:r>
              <a:rPr lang="en-US"/>
              <a:t>Recommendations</a:t>
            </a:r>
          </a:p>
        </p:txBody>
      </p:sp>
      <p:sp>
        <p:nvSpPr>
          <p:cNvPr id="4" name="Text Placeholder 3">
            <a:extLst>
              <a:ext uri="{FF2B5EF4-FFF2-40B4-BE49-F238E27FC236}">
                <a16:creationId xmlns:a16="http://schemas.microsoft.com/office/drawing/2014/main" id="{77401F86-B9F2-9A4A-9977-170508D9465C}"/>
              </a:ext>
            </a:extLst>
          </p:cNvPr>
          <p:cNvSpPr>
            <a:spLocks noGrp="1"/>
          </p:cNvSpPr>
          <p:nvPr>
            <p:ph type="body" idx="1"/>
          </p:nvPr>
        </p:nvSpPr>
        <p:spPr/>
        <p:txBody>
          <a:bodyPr/>
          <a:lstStyle/>
          <a:p>
            <a:r>
              <a:rPr lang="en-US"/>
              <a:t>Organization</a:t>
            </a:r>
          </a:p>
        </p:txBody>
      </p:sp>
      <p:graphicFrame>
        <p:nvGraphicFramePr>
          <p:cNvPr id="10" name="Content Placeholder 2">
            <a:extLst>
              <a:ext uri="{FF2B5EF4-FFF2-40B4-BE49-F238E27FC236}">
                <a16:creationId xmlns:a16="http://schemas.microsoft.com/office/drawing/2014/main" id="{63CFC6C7-C52B-43EA-CEED-7A3160361822}"/>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04EB4E12-CDBA-5FFD-3B7B-C5C69BE2319F}"/>
              </a:ext>
            </a:extLst>
          </p:cNvPr>
          <p:cNvSpPr>
            <a:spLocks noGrp="1"/>
          </p:cNvSpPr>
          <p:nvPr>
            <p:ph type="body" sz="quarter" idx="3"/>
          </p:nvPr>
        </p:nvSpPr>
        <p:spPr/>
        <p:txBody>
          <a:bodyPr/>
          <a:lstStyle/>
          <a:p>
            <a:r>
              <a:rPr lang="en-US"/>
              <a:t>Employee</a:t>
            </a:r>
          </a:p>
        </p:txBody>
      </p:sp>
      <p:sp>
        <p:nvSpPr>
          <p:cNvPr id="6" name="Content Placeholder 5">
            <a:extLst>
              <a:ext uri="{FF2B5EF4-FFF2-40B4-BE49-F238E27FC236}">
                <a16:creationId xmlns:a16="http://schemas.microsoft.com/office/drawing/2014/main" id="{BA1D39BD-7732-3879-15CD-BD006BCBCCE5}"/>
              </a:ext>
            </a:extLst>
          </p:cNvPr>
          <p:cNvSpPr>
            <a:spLocks noGrp="1"/>
          </p:cNvSpPr>
          <p:nvPr>
            <p:ph sz="quarter" idx="4"/>
          </p:nvPr>
        </p:nvSpPr>
        <p:spPr>
          <a:xfrm>
            <a:off x="6172200" y="2505075"/>
            <a:ext cx="5183188" cy="1164248"/>
          </a:xfrm>
        </p:spPr>
        <p:txBody>
          <a:bodyPr vert="horz" lIns="91440" tIns="45720" rIns="91440" bIns="45720" rtlCol="0" anchor="t">
            <a:normAutofit/>
          </a:bodyPr>
          <a:lstStyle/>
          <a:p>
            <a:r>
              <a:rPr lang="en-US"/>
              <a:t>Be careful with posts</a:t>
            </a:r>
          </a:p>
          <a:p>
            <a:r>
              <a:rPr lang="en-US"/>
              <a:t>Report posts that violate policy</a:t>
            </a:r>
          </a:p>
        </p:txBody>
      </p:sp>
      <p:sp>
        <p:nvSpPr>
          <p:cNvPr id="3" name="Text Placeholder 4">
            <a:extLst>
              <a:ext uri="{FF2B5EF4-FFF2-40B4-BE49-F238E27FC236}">
                <a16:creationId xmlns:a16="http://schemas.microsoft.com/office/drawing/2014/main" id="{5B83F566-92F7-A309-D541-5CA0AB50C957}"/>
              </a:ext>
            </a:extLst>
          </p:cNvPr>
          <p:cNvSpPr txBox="1">
            <a:spLocks/>
          </p:cNvSpPr>
          <p:nvPr/>
        </p:nvSpPr>
        <p:spPr>
          <a:xfrm>
            <a:off x="6169024" y="3669323"/>
            <a:ext cx="5183188"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AI Specific</a:t>
            </a:r>
          </a:p>
        </p:txBody>
      </p:sp>
      <p:sp>
        <p:nvSpPr>
          <p:cNvPr id="8" name="TextBox 7">
            <a:extLst>
              <a:ext uri="{FF2B5EF4-FFF2-40B4-BE49-F238E27FC236}">
                <a16:creationId xmlns:a16="http://schemas.microsoft.com/office/drawing/2014/main" id="{F217CF98-A834-9903-344C-BF197884D84C}"/>
              </a:ext>
            </a:extLst>
          </p:cNvPr>
          <p:cNvSpPr txBox="1"/>
          <p:nvPr/>
        </p:nvSpPr>
        <p:spPr>
          <a:xfrm>
            <a:off x="6194427" y="4592062"/>
            <a:ext cx="2260171" cy="584775"/>
          </a:xfrm>
          <a:prstGeom prst="rect">
            <a:avLst/>
          </a:prstGeom>
          <a:noFill/>
        </p:spPr>
        <p:txBody>
          <a:bodyPr wrap="none" rtlCol="0">
            <a:spAutoFit/>
          </a:bodyPr>
          <a:lstStyle/>
          <a:p>
            <a:pPr marL="285750" indent="-285750">
              <a:buFont typeface="Arial" panose="020B0604020202020204" pitchFamily="34" charset="0"/>
              <a:buChar char="•"/>
            </a:pPr>
            <a:r>
              <a:rPr lang="en-US"/>
              <a:t>AI Detection Tools</a:t>
            </a:r>
          </a:p>
          <a:p>
            <a:pPr lvl="1"/>
            <a:r>
              <a:rPr lang="en-US" sz="1400"/>
              <a:t>- GPTZero</a:t>
            </a:r>
          </a:p>
        </p:txBody>
      </p:sp>
    </p:spTree>
    <p:extLst>
      <p:ext uri="{BB962C8B-B14F-4D97-AF65-F5344CB8AC3E}">
        <p14:creationId xmlns:p14="http://schemas.microsoft.com/office/powerpoint/2010/main" val="1914677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833</Words>
  <Application>Microsoft Office PowerPoint</Application>
  <PresentationFormat>Widescreen</PresentationFormat>
  <Paragraphs>98</Paragraphs>
  <Slides>11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Calibri</vt:lpstr>
      <vt:lpstr>Courier New</vt:lpstr>
      <vt:lpstr>office theme</vt:lpstr>
      <vt:lpstr>Liberty Rail Systems Penetration Test</vt:lpstr>
      <vt:lpstr>Executive Summary</vt:lpstr>
      <vt:lpstr>OSINT Findings || 11/11 Flags Found</vt:lpstr>
      <vt:lpstr>Vish Finding  || 2/5 Flags Found  </vt:lpstr>
      <vt:lpstr>Career Application Findings</vt:lpstr>
      <vt:lpstr>Dangers</vt:lpstr>
      <vt:lpstr>Career Application Report</vt:lpstr>
      <vt:lpstr>The Importance of AI</vt:lpstr>
      <vt:lpstr>Recommendations</vt:lpstr>
      <vt:lpstr>Thank you for your time!</vt:lpstr>
      <vt:lpstr>Division of Labor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Madison Sleppy</cp:lastModifiedBy>
  <cp:revision>2</cp:revision>
  <dcterms:created xsi:type="dcterms:W3CDTF">2025-04-11T16:50:01Z</dcterms:created>
  <dcterms:modified xsi:type="dcterms:W3CDTF">2026-07-27T18:30:27Z</dcterms:modified>
</cp:coreProperties>
</file>