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8" r:id="rId1"/>
  </p:sldMasterIdLst>
  <p:notesMasterIdLst>
    <p:notesMasterId r:id="rId19"/>
  </p:notesMasterIdLst>
  <p:sldIdLst>
    <p:sldId id="256" r:id="rId2"/>
    <p:sldId id="272" r:id="rId3"/>
    <p:sldId id="259" r:id="rId4"/>
    <p:sldId id="260" r:id="rId5"/>
    <p:sldId id="262" r:id="rId6"/>
    <p:sldId id="263" r:id="rId7"/>
    <p:sldId id="257" r:id="rId8"/>
    <p:sldId id="258" r:id="rId9"/>
    <p:sldId id="261" r:id="rId10"/>
    <p:sldId id="274" r:id="rId11"/>
    <p:sldId id="264" r:id="rId12"/>
    <p:sldId id="265" r:id="rId13"/>
    <p:sldId id="266" r:id="rId14"/>
    <p:sldId id="269" r:id="rId15"/>
    <p:sldId id="270" r:id="rId16"/>
    <p:sldId id="273" r:id="rId17"/>
    <p:sldId id="271" r:id="rId1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ouis Jackson"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DD3379-B84F-4714-970F-74C0EA130025}" v="56" dt="2026-07-27T18:40:28.8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74" y="77"/>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dison Sleppy" userId="e6b1979aad9d0f1c" providerId="LiveId" clId="{EDF82F74-140C-4AB3-9CC6-8426F192E72D}"/>
    <pc:docChg chg="custSel modSld">
      <pc:chgData name="Madison Sleppy" userId="e6b1979aad9d0f1c" providerId="LiveId" clId="{EDF82F74-140C-4AB3-9CC6-8426F192E72D}" dt="2026-07-27T18:41:40.857" v="252" actId="20577"/>
      <pc:docMkLst>
        <pc:docMk/>
      </pc:docMkLst>
      <pc:sldChg chg="modSp mod">
        <pc:chgData name="Madison Sleppy" userId="e6b1979aad9d0f1c" providerId="LiveId" clId="{EDF82F74-140C-4AB3-9CC6-8426F192E72D}" dt="2026-07-27T18:33:36.578" v="0" actId="20577"/>
        <pc:sldMkLst>
          <pc:docMk/>
          <pc:sldMk cId="0" sldId="259"/>
        </pc:sldMkLst>
        <pc:spChg chg="mod">
          <ac:chgData name="Madison Sleppy" userId="e6b1979aad9d0f1c" providerId="LiveId" clId="{EDF82F74-140C-4AB3-9CC6-8426F192E72D}" dt="2026-07-27T18:33:36.578" v="0" actId="20577"/>
          <ac:spMkLst>
            <pc:docMk/>
            <pc:sldMk cId="0" sldId="259"/>
            <ac:spMk id="73" creationId="{00000000-0000-0000-0000-000000000000}"/>
          </ac:spMkLst>
        </pc:spChg>
      </pc:sldChg>
      <pc:sldChg chg="modSp mod">
        <pc:chgData name="Madison Sleppy" userId="e6b1979aad9d0f1c" providerId="LiveId" clId="{EDF82F74-140C-4AB3-9CC6-8426F192E72D}" dt="2026-07-27T18:33:40.952" v="1" actId="20577"/>
        <pc:sldMkLst>
          <pc:docMk/>
          <pc:sldMk cId="0" sldId="260"/>
        </pc:sldMkLst>
        <pc:spChg chg="mod">
          <ac:chgData name="Madison Sleppy" userId="e6b1979aad9d0f1c" providerId="LiveId" clId="{EDF82F74-140C-4AB3-9CC6-8426F192E72D}" dt="2026-07-27T18:33:40.952" v="1" actId="20577"/>
          <ac:spMkLst>
            <pc:docMk/>
            <pc:sldMk cId="0" sldId="260"/>
            <ac:spMk id="79" creationId="{00000000-0000-0000-0000-000000000000}"/>
          </ac:spMkLst>
        </pc:spChg>
      </pc:sldChg>
      <pc:sldChg chg="modSp mod">
        <pc:chgData name="Madison Sleppy" userId="e6b1979aad9d0f1c" providerId="LiveId" clId="{EDF82F74-140C-4AB3-9CC6-8426F192E72D}" dt="2026-07-27T18:40:53.435" v="235" actId="20577"/>
        <pc:sldMkLst>
          <pc:docMk/>
          <pc:sldMk cId="0" sldId="266"/>
        </pc:sldMkLst>
        <pc:spChg chg="mod">
          <ac:chgData name="Madison Sleppy" userId="e6b1979aad9d0f1c" providerId="LiveId" clId="{EDF82F74-140C-4AB3-9CC6-8426F192E72D}" dt="2026-07-27T18:34:12.639" v="7" actId="20577"/>
          <ac:spMkLst>
            <pc:docMk/>
            <pc:sldMk cId="0" sldId="266"/>
            <ac:spMk id="122" creationId="{00000000-0000-0000-0000-000000000000}"/>
          </ac:spMkLst>
        </pc:spChg>
        <pc:graphicFrameChg chg="mod modGraphic">
          <ac:chgData name="Madison Sleppy" userId="e6b1979aad9d0f1c" providerId="LiveId" clId="{EDF82F74-140C-4AB3-9CC6-8426F192E72D}" dt="2026-07-27T18:40:53.435" v="235" actId="20577"/>
          <ac:graphicFrameMkLst>
            <pc:docMk/>
            <pc:sldMk cId="0" sldId="266"/>
            <ac:graphicFrameMk id="125" creationId="{53988622-C810-A7E1-989B-3348593EE878}"/>
          </ac:graphicFrameMkLst>
        </pc:graphicFrameChg>
      </pc:sldChg>
      <pc:sldChg chg="modSp mod">
        <pc:chgData name="Madison Sleppy" userId="e6b1979aad9d0f1c" providerId="LiveId" clId="{EDF82F74-140C-4AB3-9CC6-8426F192E72D}" dt="2026-07-27T18:41:40.857" v="252" actId="20577"/>
        <pc:sldMkLst>
          <pc:docMk/>
          <pc:sldMk cId="0" sldId="271"/>
        </pc:sldMkLst>
        <pc:spChg chg="mod">
          <ac:chgData name="Madison Sleppy" userId="e6b1979aad9d0f1c" providerId="LiveId" clId="{EDF82F74-140C-4AB3-9CC6-8426F192E72D}" dt="2026-07-27T18:41:40.857" v="252" actId="20577"/>
          <ac:spMkLst>
            <pc:docMk/>
            <pc:sldMk cId="0" sldId="271"/>
            <ac:spMk id="154" creationId="{00000000-0000-0000-0000-000000000000}"/>
          </ac:spMkLst>
        </pc:spChg>
        <pc:spChg chg="mod">
          <ac:chgData name="Madison Sleppy" userId="e6b1979aad9d0f1c" providerId="LiveId" clId="{EDF82F74-140C-4AB3-9CC6-8426F192E72D}" dt="2026-07-27T18:34:00.531" v="5" actId="27636"/>
          <ac:spMkLst>
            <pc:docMk/>
            <pc:sldMk cId="0" sldId="271"/>
            <ac:spMk id="155" creationId="{00000000-0000-0000-0000-000000000000}"/>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image" Target="../media/image12.svg"/></Relationships>
</file>

<file path=ppt/diagrams/_rels/data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svg"/><Relationship Id="rId4" Type="http://schemas.microsoft.com/office/2007/relationships/hdphoto" Target="../media/hdphoto4.wdp"/></Relationships>
</file>

<file path=ppt/diagrams/_rels/drawing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image" Target="../media/image1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svg"/><Relationship Id="rId4" Type="http://schemas.microsoft.com/office/2007/relationships/hdphoto" Target="../media/hdphoto4.wdp"/></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454ECD5-59AE-44F7-BC41-CC1CE0E70BF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EA3F58C-BD99-45A0-9B49-DCF62008C5D2}">
      <dgm:prSet/>
      <dgm:spPr/>
      <dgm:t>
        <a:bodyPr/>
        <a:lstStyle/>
        <a:p>
          <a:r>
            <a:rPr lang="en-US"/>
            <a:t>Social Bonding &amp; Self Expression</a:t>
          </a:r>
        </a:p>
      </dgm:t>
    </dgm:pt>
    <dgm:pt modelId="{B51F5377-FB21-4F22-8AF5-BDDDB4CD46CC}" type="parTrans" cxnId="{10A148FB-9B49-45B2-A6E7-FAB60B09AE4A}">
      <dgm:prSet/>
      <dgm:spPr/>
      <dgm:t>
        <a:bodyPr/>
        <a:lstStyle/>
        <a:p>
          <a:endParaRPr lang="en-US"/>
        </a:p>
      </dgm:t>
    </dgm:pt>
    <dgm:pt modelId="{2A39A7A1-8565-43BF-A109-442C8D12E33F}" type="sibTrans" cxnId="{10A148FB-9B49-45B2-A6E7-FAB60B09AE4A}">
      <dgm:prSet/>
      <dgm:spPr/>
      <dgm:t>
        <a:bodyPr/>
        <a:lstStyle/>
        <a:p>
          <a:endParaRPr lang="en-US"/>
        </a:p>
      </dgm:t>
    </dgm:pt>
    <dgm:pt modelId="{7CAB7913-0666-48D6-93AB-7B1CAEE49249}">
      <dgm:prSet/>
      <dgm:spPr/>
      <dgm:t>
        <a:bodyPr/>
        <a:lstStyle/>
        <a:p>
          <a:r>
            <a:rPr lang="en-US"/>
            <a:t>It feels good to share!</a:t>
          </a:r>
        </a:p>
      </dgm:t>
    </dgm:pt>
    <dgm:pt modelId="{093B9100-9223-4020-93B3-51C2072A4864}" type="parTrans" cxnId="{CCCEE9F8-6A68-49C2-BA49-336C6A7EE469}">
      <dgm:prSet/>
      <dgm:spPr/>
      <dgm:t>
        <a:bodyPr/>
        <a:lstStyle/>
        <a:p>
          <a:endParaRPr lang="en-US"/>
        </a:p>
      </dgm:t>
    </dgm:pt>
    <dgm:pt modelId="{B6A3D46B-EC48-4CC5-AD65-700F1190C1EA}" type="sibTrans" cxnId="{CCCEE9F8-6A68-49C2-BA49-336C6A7EE469}">
      <dgm:prSet/>
      <dgm:spPr/>
      <dgm:t>
        <a:bodyPr/>
        <a:lstStyle/>
        <a:p>
          <a:endParaRPr lang="en-US"/>
        </a:p>
      </dgm:t>
    </dgm:pt>
    <dgm:pt modelId="{88B28ADC-6643-4949-8030-8AE9C7160963}">
      <dgm:prSet/>
      <dgm:spPr/>
      <dgm:t>
        <a:bodyPr/>
        <a:lstStyle/>
        <a:p>
          <a:r>
            <a:rPr lang="en-US"/>
            <a:t>Entertainment </a:t>
          </a:r>
        </a:p>
      </dgm:t>
    </dgm:pt>
    <dgm:pt modelId="{C0C4961D-698A-4B25-9534-18756AE63737}" type="parTrans" cxnId="{710C9C49-3D38-4DC1-854C-444C69DF8515}">
      <dgm:prSet/>
      <dgm:spPr/>
      <dgm:t>
        <a:bodyPr/>
        <a:lstStyle/>
        <a:p>
          <a:endParaRPr lang="en-US"/>
        </a:p>
      </dgm:t>
    </dgm:pt>
    <dgm:pt modelId="{C6899829-71C1-4D5D-A026-EC306E60105F}" type="sibTrans" cxnId="{710C9C49-3D38-4DC1-854C-444C69DF8515}">
      <dgm:prSet/>
      <dgm:spPr/>
      <dgm:t>
        <a:bodyPr/>
        <a:lstStyle/>
        <a:p>
          <a:endParaRPr lang="en-US"/>
        </a:p>
      </dgm:t>
    </dgm:pt>
    <dgm:pt modelId="{EA490EB6-6212-43CD-95F7-E04F4BFECB76}">
      <dgm:prSet/>
      <dgm:spPr/>
      <dgm:t>
        <a:bodyPr/>
        <a:lstStyle/>
        <a:p>
          <a:r>
            <a:rPr lang="en-US"/>
            <a:t>Humor &amp; Malevolence </a:t>
          </a:r>
        </a:p>
      </dgm:t>
    </dgm:pt>
    <dgm:pt modelId="{22959ECA-317B-4622-868E-F0C738489B69}" type="parTrans" cxnId="{F27776A7-FDB5-4793-8CF4-BFD5CCFF89CB}">
      <dgm:prSet/>
      <dgm:spPr/>
      <dgm:t>
        <a:bodyPr/>
        <a:lstStyle/>
        <a:p>
          <a:endParaRPr lang="en-US"/>
        </a:p>
      </dgm:t>
    </dgm:pt>
    <dgm:pt modelId="{BB151190-EBE1-406D-BB74-ED72313862D4}" type="sibTrans" cxnId="{F27776A7-FDB5-4793-8CF4-BFD5CCFF89CB}">
      <dgm:prSet/>
      <dgm:spPr/>
      <dgm:t>
        <a:bodyPr/>
        <a:lstStyle/>
        <a:p>
          <a:endParaRPr lang="en-US"/>
        </a:p>
      </dgm:t>
    </dgm:pt>
    <dgm:pt modelId="{7AF14002-2F10-48A6-86B5-3ACDEA94F41B}">
      <dgm:prSet/>
      <dgm:spPr/>
      <dgm:t>
        <a:bodyPr/>
        <a:lstStyle/>
        <a:p>
          <a:r>
            <a:rPr lang="en-US"/>
            <a:t>The Onion VS Fear Mongering </a:t>
          </a:r>
        </a:p>
      </dgm:t>
    </dgm:pt>
    <dgm:pt modelId="{C59503F3-436B-4927-B844-E5FF5E8D52E0}" type="parTrans" cxnId="{B3B2C8C9-2A93-43EF-89E8-C56AE606ABB9}">
      <dgm:prSet/>
      <dgm:spPr/>
      <dgm:t>
        <a:bodyPr/>
        <a:lstStyle/>
        <a:p>
          <a:endParaRPr lang="en-US"/>
        </a:p>
      </dgm:t>
    </dgm:pt>
    <dgm:pt modelId="{8689AFDD-ACB7-487F-9C09-9A7B5F5714B9}" type="sibTrans" cxnId="{B3B2C8C9-2A93-43EF-89E8-C56AE606ABB9}">
      <dgm:prSet/>
      <dgm:spPr/>
      <dgm:t>
        <a:bodyPr/>
        <a:lstStyle/>
        <a:p>
          <a:endParaRPr lang="en-US"/>
        </a:p>
      </dgm:t>
    </dgm:pt>
    <dgm:pt modelId="{EE608E2E-5B88-458B-A6C0-AC5DB9B9A208}" type="pres">
      <dgm:prSet presAssocID="{D454ECD5-59AE-44F7-BC41-CC1CE0E70BFF}" presName="root" presStyleCnt="0">
        <dgm:presLayoutVars>
          <dgm:dir/>
          <dgm:resizeHandles val="exact"/>
        </dgm:presLayoutVars>
      </dgm:prSet>
      <dgm:spPr/>
    </dgm:pt>
    <dgm:pt modelId="{EC85629B-BF27-4870-8128-021E66C0E210}" type="pres">
      <dgm:prSet presAssocID="{EEA3F58C-BD99-45A0-9B49-DCF62008C5D2}" presName="compNode" presStyleCnt="0"/>
      <dgm:spPr/>
    </dgm:pt>
    <dgm:pt modelId="{940A4737-13B0-4443-A951-3DEEF04EDCFD}" type="pres">
      <dgm:prSet presAssocID="{EEA3F58C-BD99-45A0-9B49-DCF62008C5D2}" presName="bgRect" presStyleLbl="bgShp" presStyleIdx="0" presStyleCnt="3"/>
      <dgm:spPr/>
    </dgm:pt>
    <dgm:pt modelId="{0D4F6BE2-CAF9-4354-9AD1-363E1F44429E}" type="pres">
      <dgm:prSet presAssocID="{EEA3F58C-BD99-45A0-9B49-DCF62008C5D2}"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Angel Face Outline"/>
        </a:ext>
      </dgm:extLst>
    </dgm:pt>
    <dgm:pt modelId="{029CA852-05B3-4EEA-8B11-BE6563164745}" type="pres">
      <dgm:prSet presAssocID="{EEA3F58C-BD99-45A0-9B49-DCF62008C5D2}" presName="spaceRect" presStyleCnt="0"/>
      <dgm:spPr/>
    </dgm:pt>
    <dgm:pt modelId="{9561F57A-0663-4069-A863-CD559D7C42B6}" type="pres">
      <dgm:prSet presAssocID="{EEA3F58C-BD99-45A0-9B49-DCF62008C5D2}" presName="parTx" presStyleLbl="revTx" presStyleIdx="0" presStyleCnt="5">
        <dgm:presLayoutVars>
          <dgm:chMax val="0"/>
          <dgm:chPref val="0"/>
        </dgm:presLayoutVars>
      </dgm:prSet>
      <dgm:spPr/>
    </dgm:pt>
    <dgm:pt modelId="{72B1075B-2B5C-4586-963B-C7DE0D548EAC}" type="pres">
      <dgm:prSet presAssocID="{EEA3F58C-BD99-45A0-9B49-DCF62008C5D2}" presName="desTx" presStyleLbl="revTx" presStyleIdx="1" presStyleCnt="5">
        <dgm:presLayoutVars/>
      </dgm:prSet>
      <dgm:spPr/>
    </dgm:pt>
    <dgm:pt modelId="{E7281AE8-A5F6-44B8-A7F8-717458917BDB}" type="pres">
      <dgm:prSet presAssocID="{2A39A7A1-8565-43BF-A109-442C8D12E33F}" presName="sibTrans" presStyleCnt="0"/>
      <dgm:spPr/>
    </dgm:pt>
    <dgm:pt modelId="{7841362F-903B-44B7-828E-F9E49DE9EE16}" type="pres">
      <dgm:prSet presAssocID="{88B28ADC-6643-4949-8030-8AE9C7160963}" presName="compNode" presStyleCnt="0"/>
      <dgm:spPr/>
    </dgm:pt>
    <dgm:pt modelId="{635B76E1-8D1C-4EB7-BC77-B7A9756E12DF}" type="pres">
      <dgm:prSet presAssocID="{88B28ADC-6643-4949-8030-8AE9C7160963}" presName="bgRect" presStyleLbl="bgShp" presStyleIdx="1" presStyleCnt="3"/>
      <dgm:spPr/>
    </dgm:pt>
    <dgm:pt modelId="{E68B6826-7192-4E18-924C-9BBAA5C18E9F}" type="pres">
      <dgm:prSet presAssocID="{88B28ADC-6643-4949-8030-8AE9C7160963}"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elevision"/>
        </a:ext>
      </dgm:extLst>
    </dgm:pt>
    <dgm:pt modelId="{087CEEFA-4939-4C39-A482-D859772D5D59}" type="pres">
      <dgm:prSet presAssocID="{88B28ADC-6643-4949-8030-8AE9C7160963}" presName="spaceRect" presStyleCnt="0"/>
      <dgm:spPr/>
    </dgm:pt>
    <dgm:pt modelId="{79677704-2A7B-409E-8B03-12E1D7B16E84}" type="pres">
      <dgm:prSet presAssocID="{88B28ADC-6643-4949-8030-8AE9C7160963}" presName="parTx" presStyleLbl="revTx" presStyleIdx="2" presStyleCnt="5">
        <dgm:presLayoutVars>
          <dgm:chMax val="0"/>
          <dgm:chPref val="0"/>
        </dgm:presLayoutVars>
      </dgm:prSet>
      <dgm:spPr/>
    </dgm:pt>
    <dgm:pt modelId="{54D20A80-9429-4A82-A6B9-770F5E452E93}" type="pres">
      <dgm:prSet presAssocID="{C6899829-71C1-4D5D-A026-EC306E60105F}" presName="sibTrans" presStyleCnt="0"/>
      <dgm:spPr/>
    </dgm:pt>
    <dgm:pt modelId="{2667FAAA-01F5-4CE7-B24B-31C0E908AF2B}" type="pres">
      <dgm:prSet presAssocID="{EA490EB6-6212-43CD-95F7-E04F4BFECB76}" presName="compNode" presStyleCnt="0"/>
      <dgm:spPr/>
    </dgm:pt>
    <dgm:pt modelId="{EFE1017F-70E4-4F80-8036-01C8D85ACB1C}" type="pres">
      <dgm:prSet presAssocID="{EA490EB6-6212-43CD-95F7-E04F4BFECB76}" presName="bgRect" presStyleLbl="bgShp" presStyleIdx="2" presStyleCnt="3"/>
      <dgm:spPr/>
    </dgm:pt>
    <dgm:pt modelId="{15F25A11-BA35-4FEE-A443-89492AF8248D}" type="pres">
      <dgm:prSet presAssocID="{EA490EB6-6212-43CD-95F7-E04F4BFECB76}"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Skull"/>
        </a:ext>
      </dgm:extLst>
    </dgm:pt>
    <dgm:pt modelId="{0C7A8936-AB39-4374-9568-5B92E955F4B0}" type="pres">
      <dgm:prSet presAssocID="{EA490EB6-6212-43CD-95F7-E04F4BFECB76}" presName="spaceRect" presStyleCnt="0"/>
      <dgm:spPr/>
    </dgm:pt>
    <dgm:pt modelId="{10A97E21-8564-42A8-A122-15DD2E1450EB}" type="pres">
      <dgm:prSet presAssocID="{EA490EB6-6212-43CD-95F7-E04F4BFECB76}" presName="parTx" presStyleLbl="revTx" presStyleIdx="3" presStyleCnt="5">
        <dgm:presLayoutVars>
          <dgm:chMax val="0"/>
          <dgm:chPref val="0"/>
        </dgm:presLayoutVars>
      </dgm:prSet>
      <dgm:spPr/>
    </dgm:pt>
    <dgm:pt modelId="{BD6BDB63-7EBE-426C-A6E1-F759CEB58DC7}" type="pres">
      <dgm:prSet presAssocID="{EA490EB6-6212-43CD-95F7-E04F4BFECB76}" presName="desTx" presStyleLbl="revTx" presStyleIdx="4" presStyleCnt="5">
        <dgm:presLayoutVars/>
      </dgm:prSet>
      <dgm:spPr/>
    </dgm:pt>
  </dgm:ptLst>
  <dgm:cxnLst>
    <dgm:cxn modelId="{8FA8F240-527D-4A9D-8E97-6B6FC516B2AE}" type="presOf" srcId="{EA490EB6-6212-43CD-95F7-E04F4BFECB76}" destId="{10A97E21-8564-42A8-A122-15DD2E1450EB}" srcOrd="0" destOrd="0" presId="urn:microsoft.com/office/officeart/2018/2/layout/IconVerticalSolidList"/>
    <dgm:cxn modelId="{A4D13744-3145-4229-BA3D-0E24E371F547}" type="presOf" srcId="{88B28ADC-6643-4949-8030-8AE9C7160963}" destId="{79677704-2A7B-409E-8B03-12E1D7B16E84}" srcOrd="0" destOrd="0" presId="urn:microsoft.com/office/officeart/2018/2/layout/IconVerticalSolidList"/>
    <dgm:cxn modelId="{710C9C49-3D38-4DC1-854C-444C69DF8515}" srcId="{D454ECD5-59AE-44F7-BC41-CC1CE0E70BFF}" destId="{88B28ADC-6643-4949-8030-8AE9C7160963}" srcOrd="1" destOrd="0" parTransId="{C0C4961D-698A-4B25-9534-18756AE63737}" sibTransId="{C6899829-71C1-4D5D-A026-EC306E60105F}"/>
    <dgm:cxn modelId="{5056EF80-3F59-4989-BCB6-1AE73826E244}" type="presOf" srcId="{EEA3F58C-BD99-45A0-9B49-DCF62008C5D2}" destId="{9561F57A-0663-4069-A863-CD559D7C42B6}" srcOrd="0" destOrd="0" presId="urn:microsoft.com/office/officeart/2018/2/layout/IconVerticalSolidList"/>
    <dgm:cxn modelId="{F27776A7-FDB5-4793-8CF4-BFD5CCFF89CB}" srcId="{D454ECD5-59AE-44F7-BC41-CC1CE0E70BFF}" destId="{EA490EB6-6212-43CD-95F7-E04F4BFECB76}" srcOrd="2" destOrd="0" parTransId="{22959ECA-317B-4622-868E-F0C738489B69}" sibTransId="{BB151190-EBE1-406D-BB74-ED72313862D4}"/>
    <dgm:cxn modelId="{21350BBE-B11C-421A-BD81-355E8EDAAF91}" type="presOf" srcId="{7CAB7913-0666-48D6-93AB-7B1CAEE49249}" destId="{72B1075B-2B5C-4586-963B-C7DE0D548EAC}" srcOrd="0" destOrd="0" presId="urn:microsoft.com/office/officeart/2018/2/layout/IconVerticalSolidList"/>
    <dgm:cxn modelId="{B3B2C8C9-2A93-43EF-89E8-C56AE606ABB9}" srcId="{EA490EB6-6212-43CD-95F7-E04F4BFECB76}" destId="{7AF14002-2F10-48A6-86B5-3ACDEA94F41B}" srcOrd="0" destOrd="0" parTransId="{C59503F3-436B-4927-B844-E5FF5E8D52E0}" sibTransId="{8689AFDD-ACB7-487F-9C09-9A7B5F5714B9}"/>
    <dgm:cxn modelId="{A2924ED0-EAD9-47BE-9369-1D69851D0483}" type="presOf" srcId="{7AF14002-2F10-48A6-86B5-3ACDEA94F41B}" destId="{BD6BDB63-7EBE-426C-A6E1-F759CEB58DC7}" srcOrd="0" destOrd="0" presId="urn:microsoft.com/office/officeart/2018/2/layout/IconVerticalSolidList"/>
    <dgm:cxn modelId="{150C29F8-C075-4C6F-BA2A-EA30773AD6C7}" type="presOf" srcId="{D454ECD5-59AE-44F7-BC41-CC1CE0E70BFF}" destId="{EE608E2E-5B88-458B-A6C0-AC5DB9B9A208}" srcOrd="0" destOrd="0" presId="urn:microsoft.com/office/officeart/2018/2/layout/IconVerticalSolidList"/>
    <dgm:cxn modelId="{CCCEE9F8-6A68-49C2-BA49-336C6A7EE469}" srcId="{EEA3F58C-BD99-45A0-9B49-DCF62008C5D2}" destId="{7CAB7913-0666-48D6-93AB-7B1CAEE49249}" srcOrd="0" destOrd="0" parTransId="{093B9100-9223-4020-93B3-51C2072A4864}" sibTransId="{B6A3D46B-EC48-4CC5-AD65-700F1190C1EA}"/>
    <dgm:cxn modelId="{10A148FB-9B49-45B2-A6E7-FAB60B09AE4A}" srcId="{D454ECD5-59AE-44F7-BC41-CC1CE0E70BFF}" destId="{EEA3F58C-BD99-45A0-9B49-DCF62008C5D2}" srcOrd="0" destOrd="0" parTransId="{B51F5377-FB21-4F22-8AF5-BDDDB4CD46CC}" sibTransId="{2A39A7A1-8565-43BF-A109-442C8D12E33F}"/>
    <dgm:cxn modelId="{4629C47A-31BA-4DD7-A6F6-14726C325922}" type="presParOf" srcId="{EE608E2E-5B88-458B-A6C0-AC5DB9B9A208}" destId="{EC85629B-BF27-4870-8128-021E66C0E210}" srcOrd="0" destOrd="0" presId="urn:microsoft.com/office/officeart/2018/2/layout/IconVerticalSolidList"/>
    <dgm:cxn modelId="{8C402481-19A1-400A-AA50-474DD0147E19}" type="presParOf" srcId="{EC85629B-BF27-4870-8128-021E66C0E210}" destId="{940A4737-13B0-4443-A951-3DEEF04EDCFD}" srcOrd="0" destOrd="0" presId="urn:microsoft.com/office/officeart/2018/2/layout/IconVerticalSolidList"/>
    <dgm:cxn modelId="{BF23CFE6-FA3C-43B7-B97E-7F64E7C09594}" type="presParOf" srcId="{EC85629B-BF27-4870-8128-021E66C0E210}" destId="{0D4F6BE2-CAF9-4354-9AD1-363E1F44429E}" srcOrd="1" destOrd="0" presId="urn:microsoft.com/office/officeart/2018/2/layout/IconVerticalSolidList"/>
    <dgm:cxn modelId="{40CDC072-4C7A-42FB-962D-C866C7D19CFD}" type="presParOf" srcId="{EC85629B-BF27-4870-8128-021E66C0E210}" destId="{029CA852-05B3-4EEA-8B11-BE6563164745}" srcOrd="2" destOrd="0" presId="urn:microsoft.com/office/officeart/2018/2/layout/IconVerticalSolidList"/>
    <dgm:cxn modelId="{EE67A7E5-7934-4100-B239-FD612181B9D5}" type="presParOf" srcId="{EC85629B-BF27-4870-8128-021E66C0E210}" destId="{9561F57A-0663-4069-A863-CD559D7C42B6}" srcOrd="3" destOrd="0" presId="urn:microsoft.com/office/officeart/2018/2/layout/IconVerticalSolidList"/>
    <dgm:cxn modelId="{16FA8F21-A40B-47BE-8C22-7EAF0F39CC48}" type="presParOf" srcId="{EC85629B-BF27-4870-8128-021E66C0E210}" destId="{72B1075B-2B5C-4586-963B-C7DE0D548EAC}" srcOrd="4" destOrd="0" presId="urn:microsoft.com/office/officeart/2018/2/layout/IconVerticalSolidList"/>
    <dgm:cxn modelId="{CE673D85-EE40-447A-9F57-16D760E5FE93}" type="presParOf" srcId="{EE608E2E-5B88-458B-A6C0-AC5DB9B9A208}" destId="{E7281AE8-A5F6-44B8-A7F8-717458917BDB}" srcOrd="1" destOrd="0" presId="urn:microsoft.com/office/officeart/2018/2/layout/IconVerticalSolidList"/>
    <dgm:cxn modelId="{B431B598-E62D-4461-A110-360185D61E1A}" type="presParOf" srcId="{EE608E2E-5B88-458B-A6C0-AC5DB9B9A208}" destId="{7841362F-903B-44B7-828E-F9E49DE9EE16}" srcOrd="2" destOrd="0" presId="urn:microsoft.com/office/officeart/2018/2/layout/IconVerticalSolidList"/>
    <dgm:cxn modelId="{50820460-642E-40DF-A6D8-2BE699F4949B}" type="presParOf" srcId="{7841362F-903B-44B7-828E-F9E49DE9EE16}" destId="{635B76E1-8D1C-4EB7-BC77-B7A9756E12DF}" srcOrd="0" destOrd="0" presId="urn:microsoft.com/office/officeart/2018/2/layout/IconVerticalSolidList"/>
    <dgm:cxn modelId="{3F6465E8-080E-4A4C-BC0C-55AAC1B47A91}" type="presParOf" srcId="{7841362F-903B-44B7-828E-F9E49DE9EE16}" destId="{E68B6826-7192-4E18-924C-9BBAA5C18E9F}" srcOrd="1" destOrd="0" presId="urn:microsoft.com/office/officeart/2018/2/layout/IconVerticalSolidList"/>
    <dgm:cxn modelId="{B8E5CCDC-4A9A-445C-8328-E47AEABD50BD}" type="presParOf" srcId="{7841362F-903B-44B7-828E-F9E49DE9EE16}" destId="{087CEEFA-4939-4C39-A482-D859772D5D59}" srcOrd="2" destOrd="0" presId="urn:microsoft.com/office/officeart/2018/2/layout/IconVerticalSolidList"/>
    <dgm:cxn modelId="{93819C12-A611-431D-8E26-1D272865F6C1}" type="presParOf" srcId="{7841362F-903B-44B7-828E-F9E49DE9EE16}" destId="{79677704-2A7B-409E-8B03-12E1D7B16E84}" srcOrd="3" destOrd="0" presId="urn:microsoft.com/office/officeart/2018/2/layout/IconVerticalSolidList"/>
    <dgm:cxn modelId="{4B6E6366-B8D6-4B74-9D99-9BA65271B053}" type="presParOf" srcId="{EE608E2E-5B88-458B-A6C0-AC5DB9B9A208}" destId="{54D20A80-9429-4A82-A6B9-770F5E452E93}" srcOrd="3" destOrd="0" presId="urn:microsoft.com/office/officeart/2018/2/layout/IconVerticalSolidList"/>
    <dgm:cxn modelId="{B55C182B-F9F5-4739-979F-34B7E6CF8A4A}" type="presParOf" srcId="{EE608E2E-5B88-458B-A6C0-AC5DB9B9A208}" destId="{2667FAAA-01F5-4CE7-B24B-31C0E908AF2B}" srcOrd="4" destOrd="0" presId="urn:microsoft.com/office/officeart/2018/2/layout/IconVerticalSolidList"/>
    <dgm:cxn modelId="{7B2CE8E3-F7A8-41B9-93D8-1479AD74D7B3}" type="presParOf" srcId="{2667FAAA-01F5-4CE7-B24B-31C0E908AF2B}" destId="{EFE1017F-70E4-4F80-8036-01C8D85ACB1C}" srcOrd="0" destOrd="0" presId="urn:microsoft.com/office/officeart/2018/2/layout/IconVerticalSolidList"/>
    <dgm:cxn modelId="{8267E4E4-84F6-4102-A7B1-14FB86246F38}" type="presParOf" srcId="{2667FAAA-01F5-4CE7-B24B-31C0E908AF2B}" destId="{15F25A11-BA35-4FEE-A443-89492AF8248D}" srcOrd="1" destOrd="0" presId="urn:microsoft.com/office/officeart/2018/2/layout/IconVerticalSolidList"/>
    <dgm:cxn modelId="{4B1F7DEF-F47D-40ED-80F6-E2B083A86CB5}" type="presParOf" srcId="{2667FAAA-01F5-4CE7-B24B-31C0E908AF2B}" destId="{0C7A8936-AB39-4374-9568-5B92E955F4B0}" srcOrd="2" destOrd="0" presId="urn:microsoft.com/office/officeart/2018/2/layout/IconVerticalSolidList"/>
    <dgm:cxn modelId="{F0DD3D66-4DE8-444E-B2EB-E3118D6C7BB5}" type="presParOf" srcId="{2667FAAA-01F5-4CE7-B24B-31C0E908AF2B}" destId="{10A97E21-8564-42A8-A122-15DD2E1450EB}" srcOrd="3" destOrd="0" presId="urn:microsoft.com/office/officeart/2018/2/layout/IconVerticalSolidList"/>
    <dgm:cxn modelId="{10AC1451-4A65-4C4D-9348-6E2F0608D5B3}" type="presParOf" srcId="{2667FAAA-01F5-4CE7-B24B-31C0E908AF2B}" destId="{BD6BDB63-7EBE-426C-A6E1-F759CEB58DC7}" srcOrd="4" destOrd="0" presId="urn:microsoft.com/office/officeart/2018/2/layout/IconVerticalSoli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9FF05C-5B39-4969-8CDF-4790382E991D}" type="doc">
      <dgm:prSet loTypeId="urn:microsoft.com/office/officeart/2018/5/layout/IconCircleLabelList" loCatId="icon" qsTypeId="urn:microsoft.com/office/officeart/2005/8/quickstyle/simple1" qsCatId="simple" csTypeId="urn:microsoft.com/office/officeart/2018/5/colors/Iconchunking_coloredtext_accent0_3" csCatId="mainScheme" phldr="1"/>
      <dgm:spPr/>
      <dgm:t>
        <a:bodyPr/>
        <a:lstStyle/>
        <a:p>
          <a:endParaRPr lang="en-US"/>
        </a:p>
      </dgm:t>
    </dgm:pt>
    <dgm:pt modelId="{D86770CE-BD7C-4D87-8359-CB3CA2B0C019}">
      <dgm:prSet/>
      <dgm:spPr/>
      <dgm:t>
        <a:bodyPr/>
        <a:lstStyle/>
        <a:p>
          <a:pPr>
            <a:lnSpc>
              <a:spcPct val="100000"/>
            </a:lnSpc>
            <a:defRPr cap="all"/>
          </a:pPr>
          <a:r>
            <a:rPr lang="en-US"/>
            <a:t>AI-generated text is grammatically flawless but often repetitive and generic.</a:t>
          </a:r>
        </a:p>
      </dgm:t>
    </dgm:pt>
    <dgm:pt modelId="{F3B481A3-2122-4146-9636-0DD9990ACAC7}" type="parTrans" cxnId="{5913EE09-9983-4E56-AB7B-C2F6D51A6A75}">
      <dgm:prSet/>
      <dgm:spPr/>
      <dgm:t>
        <a:bodyPr/>
        <a:lstStyle/>
        <a:p>
          <a:endParaRPr lang="en-US"/>
        </a:p>
      </dgm:t>
    </dgm:pt>
    <dgm:pt modelId="{A3C518D5-8557-4E0A-86E6-0F2C2FC20AB9}" type="sibTrans" cxnId="{5913EE09-9983-4E56-AB7B-C2F6D51A6A75}">
      <dgm:prSet/>
      <dgm:spPr/>
      <dgm:t>
        <a:bodyPr/>
        <a:lstStyle/>
        <a:p>
          <a:endParaRPr lang="en-US"/>
        </a:p>
      </dgm:t>
    </dgm:pt>
    <dgm:pt modelId="{377A509E-7F22-4676-BCC0-8996C429ECAF}">
      <dgm:prSet/>
      <dgm:spPr/>
      <dgm:t>
        <a:bodyPr/>
        <a:lstStyle/>
        <a:p>
          <a:pPr>
            <a:lnSpc>
              <a:spcPct val="100000"/>
            </a:lnSpc>
            <a:defRPr cap="all"/>
          </a:pPr>
          <a:r>
            <a:rPr lang="en-US"/>
            <a:t>AI images frequently display unnatural patterns and distorted textures.</a:t>
          </a:r>
        </a:p>
      </dgm:t>
    </dgm:pt>
    <dgm:pt modelId="{0728DC41-CCE5-4804-8A03-9BDFF7A0861E}" type="parTrans" cxnId="{C9803C9B-6352-46B9-80E7-8147FF5EEE52}">
      <dgm:prSet/>
      <dgm:spPr/>
      <dgm:t>
        <a:bodyPr/>
        <a:lstStyle/>
        <a:p>
          <a:endParaRPr lang="en-US"/>
        </a:p>
      </dgm:t>
    </dgm:pt>
    <dgm:pt modelId="{C2E3FADE-2A4A-4B0F-BBF0-10684146CBE8}" type="sibTrans" cxnId="{C9803C9B-6352-46B9-80E7-8147FF5EEE52}">
      <dgm:prSet/>
      <dgm:spPr/>
      <dgm:t>
        <a:bodyPr/>
        <a:lstStyle/>
        <a:p>
          <a:endParaRPr lang="en-US"/>
        </a:p>
      </dgm:t>
    </dgm:pt>
    <dgm:pt modelId="{D771128D-D04A-4EDD-AA14-FC96383C2AF2}">
      <dgm:prSet/>
      <dgm:spPr/>
      <dgm:t>
        <a:bodyPr/>
        <a:lstStyle/>
        <a:p>
          <a:pPr>
            <a:lnSpc>
              <a:spcPct val="100000"/>
            </a:lnSpc>
            <a:defRPr cap="all"/>
          </a:pPr>
          <a:r>
            <a:rPr lang="en-US"/>
            <a:t>Tools like </a:t>
          </a:r>
          <a:r>
            <a:rPr lang="en-US" err="1"/>
            <a:t>GPTZero</a:t>
          </a:r>
          <a:r>
            <a:rPr lang="en-US"/>
            <a:t>, </a:t>
          </a:r>
          <a:r>
            <a:rPr lang="en-US" err="1"/>
            <a:t>Copyleaks</a:t>
          </a:r>
          <a:r>
            <a:rPr lang="en-US"/>
            <a:t>, Hugging Face </a:t>
          </a:r>
          <a:r>
            <a:rPr lang="en-US">
              <a:latin typeface="Rockwell"/>
            </a:rPr>
            <a:t>and sight engine can</a:t>
          </a:r>
          <a:r>
            <a:rPr lang="en-US"/>
            <a:t> detect AI content.</a:t>
          </a:r>
        </a:p>
      </dgm:t>
    </dgm:pt>
    <dgm:pt modelId="{C1A47E5B-CF30-4384-8CA9-63C43C7CC7C5}" type="parTrans" cxnId="{23D36F6B-B887-49B7-AF7E-47CE4B0161DC}">
      <dgm:prSet/>
      <dgm:spPr/>
      <dgm:t>
        <a:bodyPr/>
        <a:lstStyle/>
        <a:p>
          <a:endParaRPr lang="en-US"/>
        </a:p>
      </dgm:t>
    </dgm:pt>
    <dgm:pt modelId="{25AC0690-89F8-4130-A016-1A92B8746BFD}" type="sibTrans" cxnId="{23D36F6B-B887-49B7-AF7E-47CE4B0161DC}">
      <dgm:prSet/>
      <dgm:spPr/>
      <dgm:t>
        <a:bodyPr/>
        <a:lstStyle/>
        <a:p>
          <a:endParaRPr lang="en-US"/>
        </a:p>
      </dgm:t>
    </dgm:pt>
    <dgm:pt modelId="{AC5CF8DA-9381-48A2-A2B0-72876C4C49BA}" type="pres">
      <dgm:prSet presAssocID="{319FF05C-5B39-4969-8CDF-4790382E991D}" presName="root" presStyleCnt="0">
        <dgm:presLayoutVars>
          <dgm:dir/>
          <dgm:resizeHandles val="exact"/>
        </dgm:presLayoutVars>
      </dgm:prSet>
      <dgm:spPr/>
    </dgm:pt>
    <dgm:pt modelId="{A7CC8CF2-B791-4E1A-B42D-A2999E6FE156}" type="pres">
      <dgm:prSet presAssocID="{D86770CE-BD7C-4D87-8359-CB3CA2B0C019}" presName="compNode" presStyleCnt="0"/>
      <dgm:spPr/>
    </dgm:pt>
    <dgm:pt modelId="{0C621A1B-FE37-4E9A-B917-54A8FAC88E4E}" type="pres">
      <dgm:prSet presAssocID="{D86770CE-BD7C-4D87-8359-CB3CA2B0C019}" presName="iconBgRect" presStyleLbl="bgShp" presStyleIdx="0" presStyleCnt="3"/>
      <dgm:spPr/>
    </dgm:pt>
    <dgm:pt modelId="{DD116A5B-A6A4-4A28-9B06-71552D501F48}" type="pres">
      <dgm:prSet presAssocID="{D86770CE-BD7C-4D87-8359-CB3CA2B0C019}"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hat Bubble"/>
        </a:ext>
      </dgm:extLst>
    </dgm:pt>
    <dgm:pt modelId="{2367B477-F0F3-4B37-9CBF-4F77FFE1A022}" type="pres">
      <dgm:prSet presAssocID="{D86770CE-BD7C-4D87-8359-CB3CA2B0C019}" presName="spaceRect" presStyleCnt="0"/>
      <dgm:spPr/>
    </dgm:pt>
    <dgm:pt modelId="{C7C2F14A-3A49-41FA-8B12-E429274EAB5D}" type="pres">
      <dgm:prSet presAssocID="{D86770CE-BD7C-4D87-8359-CB3CA2B0C019}" presName="textRect" presStyleLbl="revTx" presStyleIdx="0" presStyleCnt="3">
        <dgm:presLayoutVars>
          <dgm:chMax val="1"/>
          <dgm:chPref val="1"/>
        </dgm:presLayoutVars>
      </dgm:prSet>
      <dgm:spPr/>
    </dgm:pt>
    <dgm:pt modelId="{5F8CBF7C-D324-402F-99D5-1BA520537121}" type="pres">
      <dgm:prSet presAssocID="{A3C518D5-8557-4E0A-86E6-0F2C2FC20AB9}" presName="sibTrans" presStyleCnt="0"/>
      <dgm:spPr/>
    </dgm:pt>
    <dgm:pt modelId="{DA22CB0A-239F-4716-A1B6-CA555672F0C3}" type="pres">
      <dgm:prSet presAssocID="{377A509E-7F22-4676-BCC0-8996C429ECAF}" presName="compNode" presStyleCnt="0"/>
      <dgm:spPr/>
    </dgm:pt>
    <dgm:pt modelId="{0A2258DA-CBAF-487C-9A9E-DB569CA2FC06}" type="pres">
      <dgm:prSet presAssocID="{377A509E-7F22-4676-BCC0-8996C429ECAF}" presName="iconBgRect" presStyleLbl="bgShp" presStyleIdx="1" presStyleCnt="3"/>
      <dgm:spPr/>
    </dgm:pt>
    <dgm:pt modelId="{EDD34526-D69B-4E15-9070-416824AAD69F}" type="pres">
      <dgm:prSet presAssocID="{377A509E-7F22-4676-BCC0-8996C429ECAF}"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amera"/>
        </a:ext>
      </dgm:extLst>
    </dgm:pt>
    <dgm:pt modelId="{BCDA0A52-699F-4C68-88BE-6790F481BC10}" type="pres">
      <dgm:prSet presAssocID="{377A509E-7F22-4676-BCC0-8996C429ECAF}" presName="spaceRect" presStyleCnt="0"/>
      <dgm:spPr/>
    </dgm:pt>
    <dgm:pt modelId="{DD4C8866-E713-40E6-B00D-471C3D5446D9}" type="pres">
      <dgm:prSet presAssocID="{377A509E-7F22-4676-BCC0-8996C429ECAF}" presName="textRect" presStyleLbl="revTx" presStyleIdx="1" presStyleCnt="3">
        <dgm:presLayoutVars>
          <dgm:chMax val="1"/>
          <dgm:chPref val="1"/>
        </dgm:presLayoutVars>
      </dgm:prSet>
      <dgm:spPr/>
    </dgm:pt>
    <dgm:pt modelId="{9074173E-A17A-402C-8767-B996B7939372}" type="pres">
      <dgm:prSet presAssocID="{C2E3FADE-2A4A-4B0F-BBF0-10684146CBE8}" presName="sibTrans" presStyleCnt="0"/>
      <dgm:spPr/>
    </dgm:pt>
    <dgm:pt modelId="{41FDDD42-F6E6-4F22-93C5-068BE0550F54}" type="pres">
      <dgm:prSet presAssocID="{D771128D-D04A-4EDD-AA14-FC96383C2AF2}" presName="compNode" presStyleCnt="0"/>
      <dgm:spPr/>
    </dgm:pt>
    <dgm:pt modelId="{9223F956-9096-4B66-9B11-023F928606F4}" type="pres">
      <dgm:prSet presAssocID="{D771128D-D04A-4EDD-AA14-FC96383C2AF2}" presName="iconBgRect" presStyleLbl="bgShp" presStyleIdx="2" presStyleCnt="3"/>
      <dgm:spPr/>
    </dgm:pt>
    <dgm:pt modelId="{BE7F369C-DB87-451C-8174-B0BE17C54914}" type="pres">
      <dgm:prSet presAssocID="{D771128D-D04A-4EDD-AA14-FC96383C2AF2}" presName="iconRect" presStyleLbl="node1" presStyleIdx="2" presStyleCnt="3"/>
      <dgm:spPr>
        <a:blipFill>
          <a:blip xmlns:r="http://schemas.openxmlformats.org/officeDocument/2006/relationships" r:embed="rId3">
            <a:duotone>
              <a:prstClr val="black"/>
              <a:schemeClr val="tx2">
                <a:tint val="45000"/>
                <a:satMod val="400000"/>
              </a:schemeClr>
            </a:duotone>
            <a:extLst>
              <a:ext uri="{BEBA8EAE-BF5A-486C-A8C5-ECC9F3942E4B}">
                <a14:imgProps xmlns:a14="http://schemas.microsoft.com/office/drawing/2010/main">
                  <a14:imgLayer r:embed="rId4">
                    <a14:imgEffect>
                      <a14:colorTemperature colorTemp="1500"/>
                    </a14:imgEffect>
                    <a14:imgEffect>
                      <a14:saturation sat="0"/>
                    </a14:imgEffect>
                  </a14:imgLayer>
                </a14:imgProps>
              </a:ext>
              <a:ext uri="{28A0092B-C50C-407E-A947-70E740481C1C}">
                <a14:useLocalDpi xmlns:a14="http://schemas.microsoft.com/office/drawing/2010/main" val="0"/>
              </a:ext>
            </a:extLst>
          </a:blip>
          <a:stretch>
            <a:fillRect/>
          </a:stretch>
        </a:blipFill>
      </dgm:spPr>
    </dgm:pt>
    <dgm:pt modelId="{2E0BC37A-0D08-4A8B-9DD7-50FE91D67CBB}" type="pres">
      <dgm:prSet presAssocID="{D771128D-D04A-4EDD-AA14-FC96383C2AF2}" presName="spaceRect" presStyleCnt="0"/>
      <dgm:spPr/>
    </dgm:pt>
    <dgm:pt modelId="{46810D85-8888-499B-926E-E12C0004F1D7}" type="pres">
      <dgm:prSet presAssocID="{D771128D-D04A-4EDD-AA14-FC96383C2AF2}" presName="textRect" presStyleLbl="revTx" presStyleIdx="2" presStyleCnt="3">
        <dgm:presLayoutVars>
          <dgm:chMax val="1"/>
          <dgm:chPref val="1"/>
        </dgm:presLayoutVars>
      </dgm:prSet>
      <dgm:spPr/>
    </dgm:pt>
  </dgm:ptLst>
  <dgm:cxnLst>
    <dgm:cxn modelId="{5913EE09-9983-4E56-AB7B-C2F6D51A6A75}" srcId="{319FF05C-5B39-4969-8CDF-4790382E991D}" destId="{D86770CE-BD7C-4D87-8359-CB3CA2B0C019}" srcOrd="0" destOrd="0" parTransId="{F3B481A3-2122-4146-9636-0DD9990ACAC7}" sibTransId="{A3C518D5-8557-4E0A-86E6-0F2C2FC20AB9}"/>
    <dgm:cxn modelId="{54506020-A7E7-4AD0-9496-E290A29AE079}" type="presOf" srcId="{377A509E-7F22-4676-BCC0-8996C429ECAF}" destId="{DD4C8866-E713-40E6-B00D-471C3D5446D9}" srcOrd="0" destOrd="0" presId="urn:microsoft.com/office/officeart/2018/5/layout/IconCircleLabelList"/>
    <dgm:cxn modelId="{23D36F6B-B887-49B7-AF7E-47CE4B0161DC}" srcId="{319FF05C-5B39-4969-8CDF-4790382E991D}" destId="{D771128D-D04A-4EDD-AA14-FC96383C2AF2}" srcOrd="2" destOrd="0" parTransId="{C1A47E5B-CF30-4384-8CA9-63C43C7CC7C5}" sibTransId="{25AC0690-89F8-4130-A016-1A92B8746BFD}"/>
    <dgm:cxn modelId="{BC7A9880-9B1D-4DD1-90E0-122C353223AB}" type="presOf" srcId="{D771128D-D04A-4EDD-AA14-FC96383C2AF2}" destId="{46810D85-8888-499B-926E-E12C0004F1D7}" srcOrd="0" destOrd="0" presId="urn:microsoft.com/office/officeart/2018/5/layout/IconCircleLabelList"/>
    <dgm:cxn modelId="{C9803C9B-6352-46B9-80E7-8147FF5EEE52}" srcId="{319FF05C-5B39-4969-8CDF-4790382E991D}" destId="{377A509E-7F22-4676-BCC0-8996C429ECAF}" srcOrd="1" destOrd="0" parTransId="{0728DC41-CCE5-4804-8A03-9BDFF7A0861E}" sibTransId="{C2E3FADE-2A4A-4B0F-BBF0-10684146CBE8}"/>
    <dgm:cxn modelId="{C0016DF6-94CB-4D0D-874D-D068AF573674}" type="presOf" srcId="{D86770CE-BD7C-4D87-8359-CB3CA2B0C019}" destId="{C7C2F14A-3A49-41FA-8B12-E429274EAB5D}" srcOrd="0" destOrd="0" presId="urn:microsoft.com/office/officeart/2018/5/layout/IconCircleLabelList"/>
    <dgm:cxn modelId="{E22A8EF8-F8E2-4AC1-BD31-DC336570F5E9}" type="presOf" srcId="{319FF05C-5B39-4969-8CDF-4790382E991D}" destId="{AC5CF8DA-9381-48A2-A2B0-72876C4C49BA}" srcOrd="0" destOrd="0" presId="urn:microsoft.com/office/officeart/2018/5/layout/IconCircleLabelList"/>
    <dgm:cxn modelId="{78C4E624-2E20-49E1-BF37-CD141D07F025}" type="presParOf" srcId="{AC5CF8DA-9381-48A2-A2B0-72876C4C49BA}" destId="{A7CC8CF2-B791-4E1A-B42D-A2999E6FE156}" srcOrd="0" destOrd="0" presId="urn:microsoft.com/office/officeart/2018/5/layout/IconCircleLabelList"/>
    <dgm:cxn modelId="{D6BF2ED3-A4A8-4A63-97FE-20E6D330DE85}" type="presParOf" srcId="{A7CC8CF2-B791-4E1A-B42D-A2999E6FE156}" destId="{0C621A1B-FE37-4E9A-B917-54A8FAC88E4E}" srcOrd="0" destOrd="0" presId="urn:microsoft.com/office/officeart/2018/5/layout/IconCircleLabelList"/>
    <dgm:cxn modelId="{EC6E245D-C403-4386-B1FA-CE7221F30C59}" type="presParOf" srcId="{A7CC8CF2-B791-4E1A-B42D-A2999E6FE156}" destId="{DD116A5B-A6A4-4A28-9B06-71552D501F48}" srcOrd="1" destOrd="0" presId="urn:microsoft.com/office/officeart/2018/5/layout/IconCircleLabelList"/>
    <dgm:cxn modelId="{29BDBD97-8207-4F26-BE5D-6621A9081DDC}" type="presParOf" srcId="{A7CC8CF2-B791-4E1A-B42D-A2999E6FE156}" destId="{2367B477-F0F3-4B37-9CBF-4F77FFE1A022}" srcOrd="2" destOrd="0" presId="urn:microsoft.com/office/officeart/2018/5/layout/IconCircleLabelList"/>
    <dgm:cxn modelId="{07DFC08F-3724-4588-BAD7-308AF2AD720E}" type="presParOf" srcId="{A7CC8CF2-B791-4E1A-B42D-A2999E6FE156}" destId="{C7C2F14A-3A49-41FA-8B12-E429274EAB5D}" srcOrd="3" destOrd="0" presId="urn:microsoft.com/office/officeart/2018/5/layout/IconCircleLabelList"/>
    <dgm:cxn modelId="{2256422E-2615-4C19-B3B6-20792E05B0F6}" type="presParOf" srcId="{AC5CF8DA-9381-48A2-A2B0-72876C4C49BA}" destId="{5F8CBF7C-D324-402F-99D5-1BA520537121}" srcOrd="1" destOrd="0" presId="urn:microsoft.com/office/officeart/2018/5/layout/IconCircleLabelList"/>
    <dgm:cxn modelId="{A36BD72A-962B-4F90-A7D3-FE960BA901DD}" type="presParOf" srcId="{AC5CF8DA-9381-48A2-A2B0-72876C4C49BA}" destId="{DA22CB0A-239F-4716-A1B6-CA555672F0C3}" srcOrd="2" destOrd="0" presId="urn:microsoft.com/office/officeart/2018/5/layout/IconCircleLabelList"/>
    <dgm:cxn modelId="{000F0F0A-7B71-4F93-A93D-B334786DC718}" type="presParOf" srcId="{DA22CB0A-239F-4716-A1B6-CA555672F0C3}" destId="{0A2258DA-CBAF-487C-9A9E-DB569CA2FC06}" srcOrd="0" destOrd="0" presId="urn:microsoft.com/office/officeart/2018/5/layout/IconCircleLabelList"/>
    <dgm:cxn modelId="{214C7FBC-AA6D-4837-BB4E-43B4CC08E1A3}" type="presParOf" srcId="{DA22CB0A-239F-4716-A1B6-CA555672F0C3}" destId="{EDD34526-D69B-4E15-9070-416824AAD69F}" srcOrd="1" destOrd="0" presId="urn:microsoft.com/office/officeart/2018/5/layout/IconCircleLabelList"/>
    <dgm:cxn modelId="{526F54FA-535A-4FD4-BED2-C8A527A66BAF}" type="presParOf" srcId="{DA22CB0A-239F-4716-A1B6-CA555672F0C3}" destId="{BCDA0A52-699F-4C68-88BE-6790F481BC10}" srcOrd="2" destOrd="0" presId="urn:microsoft.com/office/officeart/2018/5/layout/IconCircleLabelList"/>
    <dgm:cxn modelId="{FEED07D7-4AD0-4CD6-B143-248F876D8C8D}" type="presParOf" srcId="{DA22CB0A-239F-4716-A1B6-CA555672F0C3}" destId="{DD4C8866-E713-40E6-B00D-471C3D5446D9}" srcOrd="3" destOrd="0" presId="urn:microsoft.com/office/officeart/2018/5/layout/IconCircleLabelList"/>
    <dgm:cxn modelId="{62C26142-63E7-412B-A331-5F6583ECD84B}" type="presParOf" srcId="{AC5CF8DA-9381-48A2-A2B0-72876C4C49BA}" destId="{9074173E-A17A-402C-8767-B996B7939372}" srcOrd="3" destOrd="0" presId="urn:microsoft.com/office/officeart/2018/5/layout/IconCircleLabelList"/>
    <dgm:cxn modelId="{8627DD2D-C90A-4FE9-9E41-E22C4063F89B}" type="presParOf" srcId="{AC5CF8DA-9381-48A2-A2B0-72876C4C49BA}" destId="{41FDDD42-F6E6-4F22-93C5-068BE0550F54}" srcOrd="4" destOrd="0" presId="urn:microsoft.com/office/officeart/2018/5/layout/IconCircleLabelList"/>
    <dgm:cxn modelId="{DF9E3788-FF31-4DBA-8F33-A2AA2D56166D}" type="presParOf" srcId="{41FDDD42-F6E6-4F22-93C5-068BE0550F54}" destId="{9223F956-9096-4B66-9B11-023F928606F4}" srcOrd="0" destOrd="0" presId="urn:microsoft.com/office/officeart/2018/5/layout/IconCircleLabelList"/>
    <dgm:cxn modelId="{D878A2BE-79D3-45D6-89E1-CFC7C1D9E04E}" type="presParOf" srcId="{41FDDD42-F6E6-4F22-93C5-068BE0550F54}" destId="{BE7F369C-DB87-451C-8174-B0BE17C54914}" srcOrd="1" destOrd="0" presId="urn:microsoft.com/office/officeart/2018/5/layout/IconCircleLabelList"/>
    <dgm:cxn modelId="{7D38E34A-1DEF-48A4-A227-ED37FEECD1AA}" type="presParOf" srcId="{41FDDD42-F6E6-4F22-93C5-068BE0550F54}" destId="{2E0BC37A-0D08-4A8B-9DD7-50FE91D67CBB}" srcOrd="2" destOrd="0" presId="urn:microsoft.com/office/officeart/2018/5/layout/IconCircleLabelList"/>
    <dgm:cxn modelId="{120355F2-1627-4293-AEAE-1E6F05F39086}" type="presParOf" srcId="{41FDDD42-F6E6-4F22-93C5-068BE0550F54}" destId="{46810D85-8888-499B-926E-E12C0004F1D7}" srcOrd="3" destOrd="0" presId="urn:microsoft.com/office/officeart/2018/5/layout/IconCircleLabel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0505E0D-BD0A-4FA5-AB6D-F6EB5452C301}" type="doc">
      <dgm:prSet loTypeId="urn:microsoft.com/office/officeart/2005/8/layout/default" loCatId="list" qsTypeId="urn:microsoft.com/office/officeart/2005/8/quickstyle/simple1" qsCatId="simple" csTypeId="urn:microsoft.com/office/officeart/2005/8/colors/accent2_2" csCatId="accent2" phldr="1"/>
      <dgm:spPr/>
      <dgm:t>
        <a:bodyPr/>
        <a:lstStyle/>
        <a:p>
          <a:endParaRPr lang="en-US"/>
        </a:p>
      </dgm:t>
    </dgm:pt>
    <dgm:pt modelId="{1BA44CF0-3852-4441-93CB-BBF92B5A9D0D}">
      <dgm:prSet custT="1"/>
      <dgm:spPr/>
      <dgm:t>
        <a:bodyPr/>
        <a:lstStyle/>
        <a:p>
          <a:pPr marL="0" lvl="0" indent="0" algn="l" defTabSz="711200">
            <a:lnSpc>
              <a:spcPct val="90000"/>
            </a:lnSpc>
            <a:spcBef>
              <a:spcPct val="0"/>
            </a:spcBef>
            <a:spcAft>
              <a:spcPct val="35000"/>
            </a:spcAft>
            <a:buNone/>
          </a:pPr>
          <a:r>
            <a:rPr lang="en-US" sz="1600" kern="1200" dirty="0">
              <a:solidFill>
                <a:prstClr val="white"/>
              </a:solidFill>
              <a:latin typeface="Rockwell Condensed" panose="02060603050405020104"/>
              <a:ea typeface="+mn-ea"/>
              <a:cs typeface="+mn-cs"/>
            </a:rPr>
            <a:t>Educate yourself, family and friends on how to spot deep fakes and AI </a:t>
          </a:r>
        </a:p>
      </dgm:t>
    </dgm:pt>
    <dgm:pt modelId="{995F8B7E-4B89-42E8-A035-F1A683F8CD90}" type="parTrans" cxnId="{1982362B-5D25-4500-B3B5-652D6FE233B6}">
      <dgm:prSet/>
      <dgm:spPr/>
      <dgm:t>
        <a:bodyPr/>
        <a:lstStyle/>
        <a:p>
          <a:endParaRPr lang="en-US"/>
        </a:p>
      </dgm:t>
    </dgm:pt>
    <dgm:pt modelId="{7028DB64-18E9-4217-9CD7-6D855C78380B}" type="sibTrans" cxnId="{1982362B-5D25-4500-B3B5-652D6FE233B6}">
      <dgm:prSet/>
      <dgm:spPr/>
      <dgm:t>
        <a:bodyPr/>
        <a:lstStyle/>
        <a:p>
          <a:endParaRPr lang="en-US"/>
        </a:p>
      </dgm:t>
    </dgm:pt>
    <dgm:pt modelId="{32962CC5-5A9D-41D8-BBB2-0803EC56658F}">
      <dgm:prSet custT="1"/>
      <dgm:spPr/>
      <dgm:t>
        <a:bodyPr/>
        <a:lstStyle/>
        <a:p>
          <a:pPr marL="0" lvl="0" indent="0" algn="l" defTabSz="711200">
            <a:lnSpc>
              <a:spcPct val="90000"/>
            </a:lnSpc>
            <a:spcBef>
              <a:spcPct val="0"/>
            </a:spcBef>
            <a:spcAft>
              <a:spcPct val="35000"/>
            </a:spcAft>
            <a:buNone/>
          </a:pPr>
          <a:r>
            <a:rPr lang="en-US" sz="1600" kern="1200" dirty="0">
              <a:solidFill>
                <a:prstClr val="white"/>
              </a:solidFill>
              <a:latin typeface="Rockwell Condensed" panose="02060603050405020104"/>
              <a:ea typeface="+mn-ea"/>
              <a:cs typeface="+mn-cs"/>
            </a:rPr>
            <a:t>Add watermarks on photos, such as your name.  </a:t>
          </a:r>
        </a:p>
        <a:p>
          <a:pPr marL="0" lvl="0" indent="0" algn="l" defTabSz="711200">
            <a:lnSpc>
              <a:spcPct val="90000"/>
            </a:lnSpc>
            <a:spcBef>
              <a:spcPct val="0"/>
            </a:spcBef>
            <a:spcAft>
              <a:spcPct val="35000"/>
            </a:spcAft>
            <a:buNone/>
          </a:pPr>
          <a:r>
            <a:rPr lang="en-US" sz="1600" kern="1200" dirty="0">
              <a:solidFill>
                <a:prstClr val="white"/>
              </a:solidFill>
              <a:latin typeface="Rockwell Condensed" panose="02060603050405020104"/>
              <a:ea typeface="+mn-ea"/>
              <a:cs typeface="+mn-cs"/>
            </a:rPr>
            <a:t>Think of it like a stamp: it indicates ownership or authenticity</a:t>
          </a:r>
        </a:p>
      </dgm:t>
    </dgm:pt>
    <dgm:pt modelId="{4E6930D9-3EB1-4D63-B1D3-F1A1D5269D3E}" type="parTrans" cxnId="{468F31A5-3D9A-45B4-B8F1-3C5B727324AC}">
      <dgm:prSet/>
      <dgm:spPr/>
      <dgm:t>
        <a:bodyPr/>
        <a:lstStyle/>
        <a:p>
          <a:endParaRPr lang="en-US"/>
        </a:p>
      </dgm:t>
    </dgm:pt>
    <dgm:pt modelId="{2A0752ED-68DC-465C-9960-13EC98FE423B}" type="sibTrans" cxnId="{468F31A5-3D9A-45B4-B8F1-3C5B727324AC}">
      <dgm:prSet/>
      <dgm:spPr/>
      <dgm:t>
        <a:bodyPr/>
        <a:lstStyle/>
        <a:p>
          <a:endParaRPr lang="en-US"/>
        </a:p>
      </dgm:t>
    </dgm:pt>
    <dgm:pt modelId="{81FED436-68A9-4FB8-9A85-33E192AD6553}">
      <dgm:prSet custT="1"/>
      <dgm:spPr/>
      <dgm:t>
        <a:bodyPr/>
        <a:lstStyle/>
        <a:p>
          <a:r>
            <a:rPr lang="en-US" sz="1600" kern="1200" dirty="0">
              <a:solidFill>
                <a:prstClr val="white"/>
              </a:solidFill>
              <a:latin typeface="Rockwell Condensed" panose="02060603050405020104"/>
              <a:ea typeface="+mn-ea"/>
              <a:cs typeface="+mn-cs"/>
            </a:rPr>
            <a:t>Avoid sharing too many personal details on social media  </a:t>
          </a:r>
        </a:p>
      </dgm:t>
    </dgm:pt>
    <dgm:pt modelId="{DC96F0EF-BBD3-4D87-B6DB-7A5A563234C8}" type="parTrans" cxnId="{DF7A2D21-76DE-44D8-9F70-2EC716E473D9}">
      <dgm:prSet/>
      <dgm:spPr/>
      <dgm:t>
        <a:bodyPr/>
        <a:lstStyle/>
        <a:p>
          <a:endParaRPr lang="en-US"/>
        </a:p>
      </dgm:t>
    </dgm:pt>
    <dgm:pt modelId="{6EB885F2-8EF3-426B-8CC2-AF61E84C00ED}" type="sibTrans" cxnId="{DF7A2D21-76DE-44D8-9F70-2EC716E473D9}">
      <dgm:prSet/>
      <dgm:spPr/>
      <dgm:t>
        <a:bodyPr/>
        <a:lstStyle/>
        <a:p>
          <a:endParaRPr lang="en-US"/>
        </a:p>
      </dgm:t>
    </dgm:pt>
    <dgm:pt modelId="{9D3F3E73-2320-4294-9187-41FEDD3D2C28}">
      <dgm:prSet custT="1"/>
      <dgm:spPr/>
      <dgm:t>
        <a:bodyPr/>
        <a:lstStyle/>
        <a:p>
          <a:pPr marL="0" lvl="0" indent="0" algn="l" defTabSz="711200">
            <a:lnSpc>
              <a:spcPct val="90000"/>
            </a:lnSpc>
            <a:spcBef>
              <a:spcPct val="0"/>
            </a:spcBef>
            <a:spcAft>
              <a:spcPct val="35000"/>
            </a:spcAft>
            <a:buNone/>
          </a:pPr>
          <a:r>
            <a:rPr lang="en-US" sz="1600" kern="1200" dirty="0">
              <a:solidFill>
                <a:prstClr val="white"/>
              </a:solidFill>
              <a:latin typeface="Rockwell Condensed" panose="02060603050405020104"/>
              <a:ea typeface="+mn-ea"/>
              <a:cs typeface="+mn-cs"/>
            </a:rPr>
            <a:t>Use strong passwords and use two-step authentication to prevent hacking. </a:t>
          </a:r>
        </a:p>
      </dgm:t>
    </dgm:pt>
    <dgm:pt modelId="{748ADCDE-AD5B-4866-99B3-ED9183DD51D7}" type="parTrans" cxnId="{E207BA99-8F7B-4F7A-87DC-3650A092C3D8}">
      <dgm:prSet/>
      <dgm:spPr/>
      <dgm:t>
        <a:bodyPr/>
        <a:lstStyle/>
        <a:p>
          <a:endParaRPr lang="en-US"/>
        </a:p>
      </dgm:t>
    </dgm:pt>
    <dgm:pt modelId="{379D0115-4E95-4A70-800B-BA2E00B306D2}" type="sibTrans" cxnId="{E207BA99-8F7B-4F7A-87DC-3650A092C3D8}">
      <dgm:prSet/>
      <dgm:spPr/>
      <dgm:t>
        <a:bodyPr/>
        <a:lstStyle/>
        <a:p>
          <a:endParaRPr lang="en-US"/>
        </a:p>
      </dgm:t>
    </dgm:pt>
    <dgm:pt modelId="{7AB484F4-8E46-4084-B2E2-5BE129527F1B}">
      <dgm:prSet custT="1"/>
      <dgm:spPr/>
      <dgm:t>
        <a:bodyPr/>
        <a:lstStyle/>
        <a:p>
          <a:pPr marL="0" lvl="0" indent="0" algn="l" defTabSz="711200">
            <a:lnSpc>
              <a:spcPct val="90000"/>
            </a:lnSpc>
            <a:spcBef>
              <a:spcPct val="0"/>
            </a:spcBef>
            <a:spcAft>
              <a:spcPct val="35000"/>
            </a:spcAft>
            <a:buNone/>
          </a:pPr>
          <a:r>
            <a:rPr lang="en-US" sz="1600" kern="1200" dirty="0">
              <a:solidFill>
                <a:prstClr val="white"/>
              </a:solidFill>
              <a:latin typeface="Rockwell Condensed" panose="02060603050405020104"/>
              <a:ea typeface="+mn-ea"/>
              <a:cs typeface="+mn-cs"/>
            </a:rPr>
            <a:t>Know of other scams, such as the grandparent scam.  </a:t>
          </a:r>
        </a:p>
      </dgm:t>
    </dgm:pt>
    <dgm:pt modelId="{85656565-4C33-483B-ADFD-7A3509D89334}" type="parTrans" cxnId="{BD8DB9F6-D136-412F-9387-725DFC4310C7}">
      <dgm:prSet/>
      <dgm:spPr/>
      <dgm:t>
        <a:bodyPr/>
        <a:lstStyle/>
        <a:p>
          <a:endParaRPr lang="en-US"/>
        </a:p>
      </dgm:t>
    </dgm:pt>
    <dgm:pt modelId="{EC29ADE1-0D33-463D-897C-8E2A9358F937}" type="sibTrans" cxnId="{BD8DB9F6-D136-412F-9387-725DFC4310C7}">
      <dgm:prSet/>
      <dgm:spPr/>
      <dgm:t>
        <a:bodyPr/>
        <a:lstStyle/>
        <a:p>
          <a:endParaRPr lang="en-US"/>
        </a:p>
      </dgm:t>
    </dgm:pt>
    <dgm:pt modelId="{A0A18EC6-87BC-4F0B-B73C-8B084100A5A6}">
      <dgm:prSet custT="1"/>
      <dgm:spPr/>
      <dgm:t>
        <a:bodyPr/>
        <a:lstStyle/>
        <a:p>
          <a:pPr marL="0" lvl="0" indent="0" algn="l" defTabSz="711200">
            <a:lnSpc>
              <a:spcPct val="90000"/>
            </a:lnSpc>
            <a:spcBef>
              <a:spcPct val="0"/>
            </a:spcBef>
            <a:spcAft>
              <a:spcPct val="35000"/>
            </a:spcAft>
            <a:buNone/>
          </a:pPr>
          <a:r>
            <a:rPr lang="en-US" sz="1600" kern="1200" dirty="0">
              <a:solidFill>
                <a:prstClr val="white"/>
              </a:solidFill>
              <a:latin typeface="Rockwell Condensed" panose="02060603050405020104"/>
              <a:ea typeface="+mn-ea"/>
              <a:cs typeface="+mn-cs"/>
            </a:rPr>
            <a:t>Sign up for scam alerts via the (FTC) below:</a:t>
          </a:r>
        </a:p>
      </dgm:t>
    </dgm:pt>
    <dgm:pt modelId="{CB9348BE-CE63-4894-8126-CF84AC6A2417}" type="parTrans" cxnId="{38A7A9BB-F079-47F4-AE55-FF5A34449448}">
      <dgm:prSet/>
      <dgm:spPr/>
      <dgm:t>
        <a:bodyPr/>
        <a:lstStyle/>
        <a:p>
          <a:endParaRPr lang="en-US"/>
        </a:p>
      </dgm:t>
    </dgm:pt>
    <dgm:pt modelId="{AE4ECB88-12D4-42E7-BA94-CFE6381775EF}" type="sibTrans" cxnId="{38A7A9BB-F079-47F4-AE55-FF5A34449448}">
      <dgm:prSet/>
      <dgm:spPr/>
      <dgm:t>
        <a:bodyPr/>
        <a:lstStyle/>
        <a:p>
          <a:endParaRPr lang="en-US"/>
        </a:p>
      </dgm:t>
    </dgm:pt>
    <dgm:pt modelId="{6E6F7F54-C8A0-46DB-807D-840EC689125A}">
      <dgm:prSet custT="1"/>
      <dgm:spPr/>
      <dgm:t>
        <a:bodyPr/>
        <a:lstStyle/>
        <a:p>
          <a:pPr marL="0" lvl="0" indent="0" algn="l" defTabSz="711200">
            <a:lnSpc>
              <a:spcPct val="90000"/>
            </a:lnSpc>
            <a:spcBef>
              <a:spcPct val="0"/>
            </a:spcBef>
            <a:spcAft>
              <a:spcPct val="35000"/>
            </a:spcAft>
            <a:buNone/>
          </a:pPr>
          <a:r>
            <a:rPr lang="en-US" sz="1600" kern="1200" dirty="0">
              <a:solidFill>
                <a:prstClr val="white"/>
              </a:solidFill>
              <a:latin typeface="Rockwell Condensed" panose="02060603050405020104"/>
              <a:ea typeface="+mn-ea"/>
              <a:cs typeface="+mn-cs"/>
            </a:rPr>
            <a:t>ftc.gov/scams </a:t>
          </a:r>
        </a:p>
      </dgm:t>
    </dgm:pt>
    <dgm:pt modelId="{50AF0821-D3AD-4571-9110-758B68A787C3}" type="sibTrans" cxnId="{DECFCD11-54E0-428C-B4C3-F54E87DAE0F3}">
      <dgm:prSet/>
      <dgm:spPr/>
      <dgm:t>
        <a:bodyPr/>
        <a:lstStyle/>
        <a:p>
          <a:endParaRPr lang="en-US"/>
        </a:p>
      </dgm:t>
    </dgm:pt>
    <dgm:pt modelId="{9CA2A301-6453-43C3-97C5-DB38071693EC}" type="parTrans" cxnId="{DECFCD11-54E0-428C-B4C3-F54E87DAE0F3}">
      <dgm:prSet/>
      <dgm:spPr/>
      <dgm:t>
        <a:bodyPr/>
        <a:lstStyle/>
        <a:p>
          <a:endParaRPr lang="en-US"/>
        </a:p>
      </dgm:t>
    </dgm:pt>
    <dgm:pt modelId="{EA669080-2C6D-4B66-8210-79A4D9CB7A66}">
      <dgm:prSet custT="1"/>
      <dgm:spPr/>
      <dgm:t>
        <a:bodyPr/>
        <a:lstStyle/>
        <a:p>
          <a:pPr marL="0" lvl="0" indent="0" algn="l" defTabSz="711200">
            <a:lnSpc>
              <a:spcPct val="90000"/>
            </a:lnSpc>
            <a:spcBef>
              <a:spcPct val="0"/>
            </a:spcBef>
            <a:spcAft>
              <a:spcPct val="35000"/>
            </a:spcAft>
            <a:buNone/>
          </a:pPr>
          <a:r>
            <a:rPr lang="en-US" sz="1600" kern="1200" dirty="0">
              <a:solidFill>
                <a:prstClr val="white"/>
              </a:solidFill>
              <a:latin typeface="Rockwell Condensed" panose="02060603050405020104"/>
              <a:ea typeface="+mn-ea"/>
              <a:cs typeface="+mn-cs"/>
            </a:rPr>
            <a:t>Use a reverse image search to make sure the image is authentic</a:t>
          </a:r>
        </a:p>
      </dgm:t>
    </dgm:pt>
    <dgm:pt modelId="{84F6B818-E469-4050-ACEE-80B6975BAAD3}" type="sibTrans" cxnId="{9697F484-CEA9-4CC7-B3C3-6DB21B415DF3}">
      <dgm:prSet/>
      <dgm:spPr/>
      <dgm:t>
        <a:bodyPr/>
        <a:lstStyle/>
        <a:p>
          <a:endParaRPr lang="en-US"/>
        </a:p>
      </dgm:t>
    </dgm:pt>
    <dgm:pt modelId="{39A0B49F-4575-41CD-A57E-121EB3C65721}" type="parTrans" cxnId="{9697F484-CEA9-4CC7-B3C3-6DB21B415DF3}">
      <dgm:prSet/>
      <dgm:spPr/>
      <dgm:t>
        <a:bodyPr/>
        <a:lstStyle/>
        <a:p>
          <a:endParaRPr lang="en-US"/>
        </a:p>
      </dgm:t>
    </dgm:pt>
    <dgm:pt modelId="{9B7083F1-A9D1-4A33-9D8C-61CB8A3309A8}" type="pres">
      <dgm:prSet presAssocID="{A0505E0D-BD0A-4FA5-AB6D-F6EB5452C301}" presName="diagram" presStyleCnt="0">
        <dgm:presLayoutVars>
          <dgm:dir/>
          <dgm:resizeHandles val="exact"/>
        </dgm:presLayoutVars>
      </dgm:prSet>
      <dgm:spPr/>
    </dgm:pt>
    <dgm:pt modelId="{B73CD273-0091-4F3D-8E73-55206916326F}" type="pres">
      <dgm:prSet presAssocID="{1BA44CF0-3852-4441-93CB-BBF92B5A9D0D}" presName="node" presStyleLbl="node1" presStyleIdx="0" presStyleCnt="7">
        <dgm:presLayoutVars>
          <dgm:bulletEnabled val="1"/>
        </dgm:presLayoutVars>
      </dgm:prSet>
      <dgm:spPr/>
    </dgm:pt>
    <dgm:pt modelId="{CF545232-1530-4653-B52D-F9C91D1B7F1D}" type="pres">
      <dgm:prSet presAssocID="{7028DB64-18E9-4217-9CD7-6D855C78380B}" presName="sibTrans" presStyleCnt="0"/>
      <dgm:spPr/>
    </dgm:pt>
    <dgm:pt modelId="{89D0F2CF-62FF-48E8-99E8-54A533DA4728}" type="pres">
      <dgm:prSet presAssocID="{32962CC5-5A9D-41D8-BBB2-0803EC56658F}" presName="node" presStyleLbl="node1" presStyleIdx="1" presStyleCnt="7">
        <dgm:presLayoutVars>
          <dgm:bulletEnabled val="1"/>
        </dgm:presLayoutVars>
      </dgm:prSet>
      <dgm:spPr/>
    </dgm:pt>
    <dgm:pt modelId="{D1D1B6AE-7413-4D11-8E0A-B8D93837CE92}" type="pres">
      <dgm:prSet presAssocID="{2A0752ED-68DC-465C-9960-13EC98FE423B}" presName="sibTrans" presStyleCnt="0"/>
      <dgm:spPr/>
    </dgm:pt>
    <dgm:pt modelId="{3C2ACED6-0609-40A9-A503-22659EFCC43B}" type="pres">
      <dgm:prSet presAssocID="{EA669080-2C6D-4B66-8210-79A4D9CB7A66}" presName="node" presStyleLbl="node1" presStyleIdx="2" presStyleCnt="7">
        <dgm:presLayoutVars>
          <dgm:bulletEnabled val="1"/>
        </dgm:presLayoutVars>
      </dgm:prSet>
      <dgm:spPr/>
    </dgm:pt>
    <dgm:pt modelId="{5FAC5BCC-40D8-46AA-A2A7-F779754F8407}" type="pres">
      <dgm:prSet presAssocID="{84F6B818-E469-4050-ACEE-80B6975BAAD3}" presName="sibTrans" presStyleCnt="0"/>
      <dgm:spPr/>
    </dgm:pt>
    <dgm:pt modelId="{9E18F0DB-DDEB-46C4-9C66-F021EBD9AB0C}" type="pres">
      <dgm:prSet presAssocID="{81FED436-68A9-4FB8-9A85-33E192AD6553}" presName="node" presStyleLbl="node1" presStyleIdx="3" presStyleCnt="7">
        <dgm:presLayoutVars>
          <dgm:bulletEnabled val="1"/>
        </dgm:presLayoutVars>
      </dgm:prSet>
      <dgm:spPr/>
    </dgm:pt>
    <dgm:pt modelId="{7E73063A-9D1D-496A-8F31-CB2901D64E61}" type="pres">
      <dgm:prSet presAssocID="{6EB885F2-8EF3-426B-8CC2-AF61E84C00ED}" presName="sibTrans" presStyleCnt="0"/>
      <dgm:spPr/>
    </dgm:pt>
    <dgm:pt modelId="{D87E10A6-189C-41FF-9B22-F53408B843D4}" type="pres">
      <dgm:prSet presAssocID="{9D3F3E73-2320-4294-9187-41FEDD3D2C28}" presName="node" presStyleLbl="node1" presStyleIdx="4" presStyleCnt="7">
        <dgm:presLayoutVars>
          <dgm:bulletEnabled val="1"/>
        </dgm:presLayoutVars>
      </dgm:prSet>
      <dgm:spPr/>
    </dgm:pt>
    <dgm:pt modelId="{04870603-C71F-4F2B-8D96-DBE5F9405081}" type="pres">
      <dgm:prSet presAssocID="{379D0115-4E95-4A70-800B-BA2E00B306D2}" presName="sibTrans" presStyleCnt="0"/>
      <dgm:spPr/>
    </dgm:pt>
    <dgm:pt modelId="{CBA37D12-8B0B-487D-A024-5AAFC833E1EA}" type="pres">
      <dgm:prSet presAssocID="{7AB484F4-8E46-4084-B2E2-5BE129527F1B}" presName="node" presStyleLbl="node1" presStyleIdx="5" presStyleCnt="7">
        <dgm:presLayoutVars>
          <dgm:bulletEnabled val="1"/>
        </dgm:presLayoutVars>
      </dgm:prSet>
      <dgm:spPr/>
    </dgm:pt>
    <dgm:pt modelId="{8A827D4B-28FF-4F8B-A87A-7FD8EF1F7E92}" type="pres">
      <dgm:prSet presAssocID="{EC29ADE1-0D33-463D-897C-8E2A9358F937}" presName="sibTrans" presStyleCnt="0"/>
      <dgm:spPr/>
    </dgm:pt>
    <dgm:pt modelId="{D7A377E4-4589-4800-AE99-C45BA703DD16}" type="pres">
      <dgm:prSet presAssocID="{A0A18EC6-87BC-4F0B-B73C-8B084100A5A6}" presName="node" presStyleLbl="node1" presStyleIdx="6" presStyleCnt="7">
        <dgm:presLayoutVars>
          <dgm:bulletEnabled val="1"/>
        </dgm:presLayoutVars>
      </dgm:prSet>
      <dgm:spPr/>
    </dgm:pt>
  </dgm:ptLst>
  <dgm:cxnLst>
    <dgm:cxn modelId="{DECFCD11-54E0-428C-B4C3-F54E87DAE0F3}" srcId="{A0A18EC6-87BC-4F0B-B73C-8B084100A5A6}" destId="{6E6F7F54-C8A0-46DB-807D-840EC689125A}" srcOrd="0" destOrd="0" parTransId="{9CA2A301-6453-43C3-97C5-DB38071693EC}" sibTransId="{50AF0821-D3AD-4571-9110-758B68A787C3}"/>
    <dgm:cxn modelId="{DF7A2D21-76DE-44D8-9F70-2EC716E473D9}" srcId="{A0505E0D-BD0A-4FA5-AB6D-F6EB5452C301}" destId="{81FED436-68A9-4FB8-9A85-33E192AD6553}" srcOrd="3" destOrd="0" parTransId="{DC96F0EF-BBD3-4D87-B6DB-7A5A563234C8}" sibTransId="{6EB885F2-8EF3-426B-8CC2-AF61E84C00ED}"/>
    <dgm:cxn modelId="{C37DC328-397E-4BA5-AF30-CE2C19DB6B03}" type="presOf" srcId="{A0A18EC6-87BC-4F0B-B73C-8B084100A5A6}" destId="{D7A377E4-4589-4800-AE99-C45BA703DD16}" srcOrd="0" destOrd="0" presId="urn:microsoft.com/office/officeart/2005/8/layout/default"/>
    <dgm:cxn modelId="{1982362B-5D25-4500-B3B5-652D6FE233B6}" srcId="{A0505E0D-BD0A-4FA5-AB6D-F6EB5452C301}" destId="{1BA44CF0-3852-4441-93CB-BBF92B5A9D0D}" srcOrd="0" destOrd="0" parTransId="{995F8B7E-4B89-42E8-A035-F1A683F8CD90}" sibTransId="{7028DB64-18E9-4217-9CD7-6D855C78380B}"/>
    <dgm:cxn modelId="{386C972C-38D6-46BC-B76C-EA6B3177717A}" type="presOf" srcId="{32962CC5-5A9D-41D8-BBB2-0803EC56658F}" destId="{89D0F2CF-62FF-48E8-99E8-54A533DA4728}" srcOrd="0" destOrd="0" presId="urn:microsoft.com/office/officeart/2005/8/layout/default"/>
    <dgm:cxn modelId="{8B77CB33-B070-42AD-B24A-D855292E0B1F}" type="presOf" srcId="{A0505E0D-BD0A-4FA5-AB6D-F6EB5452C301}" destId="{9B7083F1-A9D1-4A33-9D8C-61CB8A3309A8}" srcOrd="0" destOrd="0" presId="urn:microsoft.com/office/officeart/2005/8/layout/default"/>
    <dgm:cxn modelId="{BC552560-B1E8-4267-8316-2DAA393D594E}" type="presOf" srcId="{EA669080-2C6D-4B66-8210-79A4D9CB7A66}" destId="{3C2ACED6-0609-40A9-A503-22659EFCC43B}" srcOrd="0" destOrd="0" presId="urn:microsoft.com/office/officeart/2005/8/layout/default"/>
    <dgm:cxn modelId="{9E69DE56-A831-43C4-873E-AB8948CEA899}" type="presOf" srcId="{81FED436-68A9-4FB8-9A85-33E192AD6553}" destId="{9E18F0DB-DDEB-46C4-9C66-F021EBD9AB0C}" srcOrd="0" destOrd="0" presId="urn:microsoft.com/office/officeart/2005/8/layout/default"/>
    <dgm:cxn modelId="{9697F484-CEA9-4CC7-B3C3-6DB21B415DF3}" srcId="{A0505E0D-BD0A-4FA5-AB6D-F6EB5452C301}" destId="{EA669080-2C6D-4B66-8210-79A4D9CB7A66}" srcOrd="2" destOrd="0" parTransId="{39A0B49F-4575-41CD-A57E-121EB3C65721}" sibTransId="{84F6B818-E469-4050-ACEE-80B6975BAAD3}"/>
    <dgm:cxn modelId="{E207BA99-8F7B-4F7A-87DC-3650A092C3D8}" srcId="{A0505E0D-BD0A-4FA5-AB6D-F6EB5452C301}" destId="{9D3F3E73-2320-4294-9187-41FEDD3D2C28}" srcOrd="4" destOrd="0" parTransId="{748ADCDE-AD5B-4866-99B3-ED9183DD51D7}" sibTransId="{379D0115-4E95-4A70-800B-BA2E00B306D2}"/>
    <dgm:cxn modelId="{468F31A5-3D9A-45B4-B8F1-3C5B727324AC}" srcId="{A0505E0D-BD0A-4FA5-AB6D-F6EB5452C301}" destId="{32962CC5-5A9D-41D8-BBB2-0803EC56658F}" srcOrd="1" destOrd="0" parTransId="{4E6930D9-3EB1-4D63-B1D3-F1A1D5269D3E}" sibTransId="{2A0752ED-68DC-465C-9960-13EC98FE423B}"/>
    <dgm:cxn modelId="{3C6CA9A6-75F9-4428-91D5-C3CA2CC5E723}" type="presOf" srcId="{7AB484F4-8E46-4084-B2E2-5BE129527F1B}" destId="{CBA37D12-8B0B-487D-A024-5AAFC833E1EA}" srcOrd="0" destOrd="0" presId="urn:microsoft.com/office/officeart/2005/8/layout/default"/>
    <dgm:cxn modelId="{094045A7-11EC-41CF-B5E4-DF06D09BFC5D}" type="presOf" srcId="{9D3F3E73-2320-4294-9187-41FEDD3D2C28}" destId="{D87E10A6-189C-41FF-9B22-F53408B843D4}" srcOrd="0" destOrd="0" presId="urn:microsoft.com/office/officeart/2005/8/layout/default"/>
    <dgm:cxn modelId="{38A7A9BB-F079-47F4-AE55-FF5A34449448}" srcId="{A0505E0D-BD0A-4FA5-AB6D-F6EB5452C301}" destId="{A0A18EC6-87BC-4F0B-B73C-8B084100A5A6}" srcOrd="6" destOrd="0" parTransId="{CB9348BE-CE63-4894-8126-CF84AC6A2417}" sibTransId="{AE4ECB88-12D4-42E7-BA94-CFE6381775EF}"/>
    <dgm:cxn modelId="{68F56FCA-C323-4248-8ECF-A5B20F421D89}" type="presOf" srcId="{1BA44CF0-3852-4441-93CB-BBF92B5A9D0D}" destId="{B73CD273-0091-4F3D-8E73-55206916326F}" srcOrd="0" destOrd="0" presId="urn:microsoft.com/office/officeart/2005/8/layout/default"/>
    <dgm:cxn modelId="{6AE063E6-58F7-4425-9AA4-F2FDC56FD0EC}" type="presOf" srcId="{6E6F7F54-C8A0-46DB-807D-840EC689125A}" destId="{D7A377E4-4589-4800-AE99-C45BA703DD16}" srcOrd="0" destOrd="1" presId="urn:microsoft.com/office/officeart/2005/8/layout/default"/>
    <dgm:cxn modelId="{BD8DB9F6-D136-412F-9387-725DFC4310C7}" srcId="{A0505E0D-BD0A-4FA5-AB6D-F6EB5452C301}" destId="{7AB484F4-8E46-4084-B2E2-5BE129527F1B}" srcOrd="5" destOrd="0" parTransId="{85656565-4C33-483B-ADFD-7A3509D89334}" sibTransId="{EC29ADE1-0D33-463D-897C-8E2A9358F937}"/>
    <dgm:cxn modelId="{C38FFFFC-6036-404F-8649-7AC8EF68A44B}" type="presParOf" srcId="{9B7083F1-A9D1-4A33-9D8C-61CB8A3309A8}" destId="{B73CD273-0091-4F3D-8E73-55206916326F}" srcOrd="0" destOrd="0" presId="urn:microsoft.com/office/officeart/2005/8/layout/default"/>
    <dgm:cxn modelId="{89BFEC45-F69E-44F9-89C4-5ABC5FA685B6}" type="presParOf" srcId="{9B7083F1-A9D1-4A33-9D8C-61CB8A3309A8}" destId="{CF545232-1530-4653-B52D-F9C91D1B7F1D}" srcOrd="1" destOrd="0" presId="urn:microsoft.com/office/officeart/2005/8/layout/default"/>
    <dgm:cxn modelId="{99ECA94F-F178-4BC8-AAC1-2EF540E411AB}" type="presParOf" srcId="{9B7083F1-A9D1-4A33-9D8C-61CB8A3309A8}" destId="{89D0F2CF-62FF-48E8-99E8-54A533DA4728}" srcOrd="2" destOrd="0" presId="urn:microsoft.com/office/officeart/2005/8/layout/default"/>
    <dgm:cxn modelId="{0C099DE4-DE76-4099-B4CF-D700255EBE21}" type="presParOf" srcId="{9B7083F1-A9D1-4A33-9D8C-61CB8A3309A8}" destId="{D1D1B6AE-7413-4D11-8E0A-B8D93837CE92}" srcOrd="3" destOrd="0" presId="urn:microsoft.com/office/officeart/2005/8/layout/default"/>
    <dgm:cxn modelId="{DA7B6C94-E194-4AB2-A55F-D1EDFA308681}" type="presParOf" srcId="{9B7083F1-A9D1-4A33-9D8C-61CB8A3309A8}" destId="{3C2ACED6-0609-40A9-A503-22659EFCC43B}" srcOrd="4" destOrd="0" presId="urn:microsoft.com/office/officeart/2005/8/layout/default"/>
    <dgm:cxn modelId="{617D8CD0-2A9E-4D66-AF4C-14EF9D42A555}" type="presParOf" srcId="{9B7083F1-A9D1-4A33-9D8C-61CB8A3309A8}" destId="{5FAC5BCC-40D8-46AA-A2A7-F779754F8407}" srcOrd="5" destOrd="0" presId="urn:microsoft.com/office/officeart/2005/8/layout/default"/>
    <dgm:cxn modelId="{06709767-6E34-48A9-8999-EA4A8D2A9C4F}" type="presParOf" srcId="{9B7083F1-A9D1-4A33-9D8C-61CB8A3309A8}" destId="{9E18F0DB-DDEB-46C4-9C66-F021EBD9AB0C}" srcOrd="6" destOrd="0" presId="urn:microsoft.com/office/officeart/2005/8/layout/default"/>
    <dgm:cxn modelId="{264EE902-B147-45AE-84F3-E1BA5AD94860}" type="presParOf" srcId="{9B7083F1-A9D1-4A33-9D8C-61CB8A3309A8}" destId="{7E73063A-9D1D-496A-8F31-CB2901D64E61}" srcOrd="7" destOrd="0" presId="urn:microsoft.com/office/officeart/2005/8/layout/default"/>
    <dgm:cxn modelId="{C4B2B708-2801-406D-B124-B9AFF1BA540D}" type="presParOf" srcId="{9B7083F1-A9D1-4A33-9D8C-61CB8A3309A8}" destId="{D87E10A6-189C-41FF-9B22-F53408B843D4}" srcOrd="8" destOrd="0" presId="urn:microsoft.com/office/officeart/2005/8/layout/default"/>
    <dgm:cxn modelId="{AE777507-33AD-4144-BF2E-1E0A18DAEDCC}" type="presParOf" srcId="{9B7083F1-A9D1-4A33-9D8C-61CB8A3309A8}" destId="{04870603-C71F-4F2B-8D96-DBE5F9405081}" srcOrd="9" destOrd="0" presId="urn:microsoft.com/office/officeart/2005/8/layout/default"/>
    <dgm:cxn modelId="{10A374C8-0EBA-490E-A7B0-F10E9A3C5EE9}" type="presParOf" srcId="{9B7083F1-A9D1-4A33-9D8C-61CB8A3309A8}" destId="{CBA37D12-8B0B-487D-A024-5AAFC833E1EA}" srcOrd="10" destOrd="0" presId="urn:microsoft.com/office/officeart/2005/8/layout/default"/>
    <dgm:cxn modelId="{956A0551-DEED-4A7E-8792-4C0446F84B21}" type="presParOf" srcId="{9B7083F1-A9D1-4A33-9D8C-61CB8A3309A8}" destId="{8A827D4B-28FF-4F8B-A87A-7FD8EF1F7E92}" srcOrd="11" destOrd="0" presId="urn:microsoft.com/office/officeart/2005/8/layout/default"/>
    <dgm:cxn modelId="{F63B93A1-92B3-4806-9002-A9CA2AA53C9C}" type="presParOf" srcId="{9B7083F1-A9D1-4A33-9D8C-61CB8A3309A8}" destId="{D7A377E4-4589-4800-AE99-C45BA703DD16}" srcOrd="12"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0A4737-13B0-4443-A951-3DEEF04EDCFD}">
      <dsp:nvSpPr>
        <dsp:cNvPr id="0" name=""/>
        <dsp:cNvSpPr/>
      </dsp:nvSpPr>
      <dsp:spPr>
        <a:xfrm>
          <a:off x="0" y="511"/>
          <a:ext cx="4929186" cy="119713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D4F6BE2-CAF9-4354-9AD1-363E1F44429E}">
      <dsp:nvSpPr>
        <dsp:cNvPr id="0" name=""/>
        <dsp:cNvSpPr/>
      </dsp:nvSpPr>
      <dsp:spPr>
        <a:xfrm>
          <a:off x="362133" y="269867"/>
          <a:ext cx="658424" cy="65842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561F57A-0663-4069-A863-CD559D7C42B6}">
      <dsp:nvSpPr>
        <dsp:cNvPr id="0" name=""/>
        <dsp:cNvSpPr/>
      </dsp:nvSpPr>
      <dsp:spPr>
        <a:xfrm>
          <a:off x="1382692" y="511"/>
          <a:ext cx="2218134" cy="1197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697" tIns="126697" rIns="126697" bIns="126697" numCol="1" spcCol="1270" anchor="ctr" anchorCtr="0">
          <a:noAutofit/>
        </a:bodyPr>
        <a:lstStyle/>
        <a:p>
          <a:pPr marL="0" lvl="0" indent="0" algn="l" defTabSz="977900">
            <a:lnSpc>
              <a:spcPct val="90000"/>
            </a:lnSpc>
            <a:spcBef>
              <a:spcPct val="0"/>
            </a:spcBef>
            <a:spcAft>
              <a:spcPct val="35000"/>
            </a:spcAft>
            <a:buNone/>
          </a:pPr>
          <a:r>
            <a:rPr lang="en-US" sz="2200" kern="1200"/>
            <a:t>Social Bonding &amp; Self Expression</a:t>
          </a:r>
        </a:p>
      </dsp:txBody>
      <dsp:txXfrm>
        <a:off x="1382692" y="511"/>
        <a:ext cx="2218134" cy="1197136"/>
      </dsp:txXfrm>
    </dsp:sp>
    <dsp:sp modelId="{72B1075B-2B5C-4586-963B-C7DE0D548EAC}">
      <dsp:nvSpPr>
        <dsp:cNvPr id="0" name=""/>
        <dsp:cNvSpPr/>
      </dsp:nvSpPr>
      <dsp:spPr>
        <a:xfrm>
          <a:off x="3600826" y="511"/>
          <a:ext cx="1328360" cy="1197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697" tIns="126697" rIns="126697" bIns="126697" numCol="1" spcCol="1270" anchor="ctr" anchorCtr="0">
          <a:noAutofit/>
        </a:bodyPr>
        <a:lstStyle/>
        <a:p>
          <a:pPr marL="0" lvl="0" indent="0" algn="l" defTabSz="666750">
            <a:lnSpc>
              <a:spcPct val="90000"/>
            </a:lnSpc>
            <a:spcBef>
              <a:spcPct val="0"/>
            </a:spcBef>
            <a:spcAft>
              <a:spcPct val="35000"/>
            </a:spcAft>
            <a:buNone/>
          </a:pPr>
          <a:r>
            <a:rPr lang="en-US" sz="1500" kern="1200"/>
            <a:t>It feels good to share!</a:t>
          </a:r>
        </a:p>
      </dsp:txBody>
      <dsp:txXfrm>
        <a:off x="3600826" y="511"/>
        <a:ext cx="1328360" cy="1197136"/>
      </dsp:txXfrm>
    </dsp:sp>
    <dsp:sp modelId="{635B76E1-8D1C-4EB7-BC77-B7A9756E12DF}">
      <dsp:nvSpPr>
        <dsp:cNvPr id="0" name=""/>
        <dsp:cNvSpPr/>
      </dsp:nvSpPr>
      <dsp:spPr>
        <a:xfrm>
          <a:off x="0" y="1496931"/>
          <a:ext cx="4929186" cy="119713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8B6826-7192-4E18-924C-9BBAA5C18E9F}">
      <dsp:nvSpPr>
        <dsp:cNvPr id="0" name=""/>
        <dsp:cNvSpPr/>
      </dsp:nvSpPr>
      <dsp:spPr>
        <a:xfrm>
          <a:off x="362133" y="1766287"/>
          <a:ext cx="658424" cy="65842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9677704-2A7B-409E-8B03-12E1D7B16E84}">
      <dsp:nvSpPr>
        <dsp:cNvPr id="0" name=""/>
        <dsp:cNvSpPr/>
      </dsp:nvSpPr>
      <dsp:spPr>
        <a:xfrm>
          <a:off x="1382692" y="1496931"/>
          <a:ext cx="3546494" cy="1197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697" tIns="126697" rIns="126697" bIns="126697" numCol="1" spcCol="1270" anchor="ctr" anchorCtr="0">
          <a:noAutofit/>
        </a:bodyPr>
        <a:lstStyle/>
        <a:p>
          <a:pPr marL="0" lvl="0" indent="0" algn="l" defTabSz="977900">
            <a:lnSpc>
              <a:spcPct val="90000"/>
            </a:lnSpc>
            <a:spcBef>
              <a:spcPct val="0"/>
            </a:spcBef>
            <a:spcAft>
              <a:spcPct val="35000"/>
            </a:spcAft>
            <a:buNone/>
          </a:pPr>
          <a:r>
            <a:rPr lang="en-US" sz="2200" kern="1200"/>
            <a:t>Entertainment </a:t>
          </a:r>
        </a:p>
      </dsp:txBody>
      <dsp:txXfrm>
        <a:off x="1382692" y="1496931"/>
        <a:ext cx="3546494" cy="1197136"/>
      </dsp:txXfrm>
    </dsp:sp>
    <dsp:sp modelId="{EFE1017F-70E4-4F80-8036-01C8D85ACB1C}">
      <dsp:nvSpPr>
        <dsp:cNvPr id="0" name=""/>
        <dsp:cNvSpPr/>
      </dsp:nvSpPr>
      <dsp:spPr>
        <a:xfrm>
          <a:off x="0" y="2993352"/>
          <a:ext cx="4929186" cy="119713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F25A11-BA35-4FEE-A443-89492AF8248D}">
      <dsp:nvSpPr>
        <dsp:cNvPr id="0" name=""/>
        <dsp:cNvSpPr/>
      </dsp:nvSpPr>
      <dsp:spPr>
        <a:xfrm>
          <a:off x="362133" y="3262707"/>
          <a:ext cx="658424" cy="65842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0A97E21-8564-42A8-A122-15DD2E1450EB}">
      <dsp:nvSpPr>
        <dsp:cNvPr id="0" name=""/>
        <dsp:cNvSpPr/>
      </dsp:nvSpPr>
      <dsp:spPr>
        <a:xfrm>
          <a:off x="1382692" y="2993352"/>
          <a:ext cx="2218134" cy="1197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697" tIns="126697" rIns="126697" bIns="126697" numCol="1" spcCol="1270" anchor="ctr" anchorCtr="0">
          <a:noAutofit/>
        </a:bodyPr>
        <a:lstStyle/>
        <a:p>
          <a:pPr marL="0" lvl="0" indent="0" algn="l" defTabSz="977900">
            <a:lnSpc>
              <a:spcPct val="90000"/>
            </a:lnSpc>
            <a:spcBef>
              <a:spcPct val="0"/>
            </a:spcBef>
            <a:spcAft>
              <a:spcPct val="35000"/>
            </a:spcAft>
            <a:buNone/>
          </a:pPr>
          <a:r>
            <a:rPr lang="en-US" sz="2200" kern="1200"/>
            <a:t>Humor &amp; Malevolence </a:t>
          </a:r>
        </a:p>
      </dsp:txBody>
      <dsp:txXfrm>
        <a:off x="1382692" y="2993352"/>
        <a:ext cx="2218134" cy="1197136"/>
      </dsp:txXfrm>
    </dsp:sp>
    <dsp:sp modelId="{BD6BDB63-7EBE-426C-A6E1-F759CEB58DC7}">
      <dsp:nvSpPr>
        <dsp:cNvPr id="0" name=""/>
        <dsp:cNvSpPr/>
      </dsp:nvSpPr>
      <dsp:spPr>
        <a:xfrm>
          <a:off x="3600826" y="2993352"/>
          <a:ext cx="1328360" cy="11971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697" tIns="126697" rIns="126697" bIns="126697" numCol="1" spcCol="1270" anchor="ctr" anchorCtr="0">
          <a:noAutofit/>
        </a:bodyPr>
        <a:lstStyle/>
        <a:p>
          <a:pPr marL="0" lvl="0" indent="0" algn="l" defTabSz="666750">
            <a:lnSpc>
              <a:spcPct val="90000"/>
            </a:lnSpc>
            <a:spcBef>
              <a:spcPct val="0"/>
            </a:spcBef>
            <a:spcAft>
              <a:spcPct val="35000"/>
            </a:spcAft>
            <a:buNone/>
          </a:pPr>
          <a:r>
            <a:rPr lang="en-US" sz="1500" kern="1200"/>
            <a:t>The Onion VS Fear Mongering </a:t>
          </a:r>
        </a:p>
      </dsp:txBody>
      <dsp:txXfrm>
        <a:off x="3600826" y="2993352"/>
        <a:ext cx="1328360" cy="11971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621A1B-FE37-4E9A-B917-54A8FAC88E4E}">
      <dsp:nvSpPr>
        <dsp:cNvPr id="0" name=""/>
        <dsp:cNvSpPr/>
      </dsp:nvSpPr>
      <dsp:spPr>
        <a:xfrm>
          <a:off x="441900" y="96692"/>
          <a:ext cx="1372500" cy="1372500"/>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116A5B-A6A4-4A28-9B06-71552D501F48}">
      <dsp:nvSpPr>
        <dsp:cNvPr id="0" name=""/>
        <dsp:cNvSpPr/>
      </dsp:nvSpPr>
      <dsp:spPr>
        <a:xfrm>
          <a:off x="734400" y="389192"/>
          <a:ext cx="787500" cy="7875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2">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C2F14A-3A49-41FA-8B12-E429274EAB5D}">
      <dsp:nvSpPr>
        <dsp:cNvPr id="0" name=""/>
        <dsp:cNvSpPr/>
      </dsp:nvSpPr>
      <dsp:spPr>
        <a:xfrm>
          <a:off x="3150" y="1896692"/>
          <a:ext cx="225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kern="1200"/>
            <a:t>AI-generated text is grammatically flawless but often repetitive and generic.</a:t>
          </a:r>
        </a:p>
      </dsp:txBody>
      <dsp:txXfrm>
        <a:off x="3150" y="1896692"/>
        <a:ext cx="2250000" cy="720000"/>
      </dsp:txXfrm>
    </dsp:sp>
    <dsp:sp modelId="{0A2258DA-CBAF-487C-9A9E-DB569CA2FC06}">
      <dsp:nvSpPr>
        <dsp:cNvPr id="0" name=""/>
        <dsp:cNvSpPr/>
      </dsp:nvSpPr>
      <dsp:spPr>
        <a:xfrm>
          <a:off x="3085650" y="96692"/>
          <a:ext cx="1372500" cy="1372500"/>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D34526-D69B-4E15-9070-416824AAD69F}">
      <dsp:nvSpPr>
        <dsp:cNvPr id="0" name=""/>
        <dsp:cNvSpPr/>
      </dsp:nvSpPr>
      <dsp:spPr>
        <a:xfrm>
          <a:off x="3378150" y="389192"/>
          <a:ext cx="787500" cy="7875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2">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4C8866-E713-40E6-B00D-471C3D5446D9}">
      <dsp:nvSpPr>
        <dsp:cNvPr id="0" name=""/>
        <dsp:cNvSpPr/>
      </dsp:nvSpPr>
      <dsp:spPr>
        <a:xfrm>
          <a:off x="2646900" y="1896692"/>
          <a:ext cx="225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kern="1200"/>
            <a:t>AI images frequently display unnatural patterns and distorted textures.</a:t>
          </a:r>
        </a:p>
      </dsp:txBody>
      <dsp:txXfrm>
        <a:off x="2646900" y="1896692"/>
        <a:ext cx="2250000" cy="720000"/>
      </dsp:txXfrm>
    </dsp:sp>
    <dsp:sp modelId="{9223F956-9096-4B66-9B11-023F928606F4}">
      <dsp:nvSpPr>
        <dsp:cNvPr id="0" name=""/>
        <dsp:cNvSpPr/>
      </dsp:nvSpPr>
      <dsp:spPr>
        <a:xfrm>
          <a:off x="5729400" y="96692"/>
          <a:ext cx="1372500" cy="1372500"/>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E7F369C-DB87-451C-8174-B0BE17C54914}">
      <dsp:nvSpPr>
        <dsp:cNvPr id="0" name=""/>
        <dsp:cNvSpPr/>
      </dsp:nvSpPr>
      <dsp:spPr>
        <a:xfrm>
          <a:off x="6021900" y="389192"/>
          <a:ext cx="787500" cy="787500"/>
        </a:xfrm>
        <a:prstGeom prst="rect">
          <a:avLst/>
        </a:prstGeom>
        <a:blipFill>
          <a:blip xmlns:r="http://schemas.openxmlformats.org/officeDocument/2006/relationships" r:embed="rId3">
            <a:duotone>
              <a:prstClr val="black"/>
              <a:schemeClr val="tx2">
                <a:tint val="45000"/>
                <a:satMod val="400000"/>
              </a:schemeClr>
            </a:duotone>
            <a:extLst>
              <a:ext uri="{BEBA8EAE-BF5A-486C-A8C5-ECC9F3942E4B}">
                <a14:imgProps xmlns:a14="http://schemas.microsoft.com/office/drawing/2010/main">
                  <a14:imgLayer r:embed="rId4">
                    <a14:imgEffect>
                      <a14:colorTemperature colorTemp="1500"/>
                    </a14:imgEffect>
                    <a14:imgEffect>
                      <a14:saturation sat="0"/>
                    </a14:imgEffect>
                  </a14:imgLayer>
                </a14:imgProps>
              </a:ext>
              <a:ext uri="{28A0092B-C50C-407E-A947-70E740481C1C}">
                <a14:useLocalDpi xmlns:a14="http://schemas.microsoft.com/office/drawing/2010/main" val="0"/>
              </a:ext>
            </a:extLst>
          </a:blip>
          <a:stretch>
            <a:fillRect/>
          </a:stretch>
        </a:blipFill>
        <a:ln w="12700" cap="flat" cmpd="sng" algn="ctr">
          <a:solidFill>
            <a:schemeClr val="lt2">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810D85-8888-499B-926E-E12C0004F1D7}">
      <dsp:nvSpPr>
        <dsp:cNvPr id="0" name=""/>
        <dsp:cNvSpPr/>
      </dsp:nvSpPr>
      <dsp:spPr>
        <a:xfrm>
          <a:off x="5290650" y="1896692"/>
          <a:ext cx="225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kern="1200"/>
            <a:t>Tools like </a:t>
          </a:r>
          <a:r>
            <a:rPr lang="en-US" sz="1200" kern="1200" err="1"/>
            <a:t>GPTZero</a:t>
          </a:r>
          <a:r>
            <a:rPr lang="en-US" sz="1200" kern="1200"/>
            <a:t>, </a:t>
          </a:r>
          <a:r>
            <a:rPr lang="en-US" sz="1200" kern="1200" err="1"/>
            <a:t>Copyleaks</a:t>
          </a:r>
          <a:r>
            <a:rPr lang="en-US" sz="1200" kern="1200"/>
            <a:t>, Hugging Face </a:t>
          </a:r>
          <a:r>
            <a:rPr lang="en-US" sz="1200" kern="1200">
              <a:latin typeface="Rockwell"/>
            </a:rPr>
            <a:t>and sight engine can</a:t>
          </a:r>
          <a:r>
            <a:rPr lang="en-US" sz="1200" kern="1200"/>
            <a:t> detect AI content.</a:t>
          </a:r>
        </a:p>
      </dsp:txBody>
      <dsp:txXfrm>
        <a:off x="5290650" y="1896692"/>
        <a:ext cx="225000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3CD273-0091-4F3D-8E73-55206916326F}">
      <dsp:nvSpPr>
        <dsp:cNvPr id="0" name=""/>
        <dsp:cNvSpPr/>
      </dsp:nvSpPr>
      <dsp:spPr>
        <a:xfrm>
          <a:off x="2449" y="489714"/>
          <a:ext cx="1942893" cy="116573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solidFill>
                <a:prstClr val="white"/>
              </a:solidFill>
              <a:latin typeface="Rockwell Condensed" panose="02060603050405020104"/>
              <a:ea typeface="+mn-ea"/>
              <a:cs typeface="+mn-cs"/>
            </a:rPr>
            <a:t>Educate yourself, family and friends on how to spot deep fakes and AI </a:t>
          </a:r>
        </a:p>
      </dsp:txBody>
      <dsp:txXfrm>
        <a:off x="2449" y="489714"/>
        <a:ext cx="1942893" cy="1165736"/>
      </dsp:txXfrm>
    </dsp:sp>
    <dsp:sp modelId="{89D0F2CF-62FF-48E8-99E8-54A533DA4728}">
      <dsp:nvSpPr>
        <dsp:cNvPr id="0" name=""/>
        <dsp:cNvSpPr/>
      </dsp:nvSpPr>
      <dsp:spPr>
        <a:xfrm>
          <a:off x="2139632" y="489714"/>
          <a:ext cx="1942893" cy="116573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solidFill>
                <a:prstClr val="white"/>
              </a:solidFill>
              <a:latin typeface="Rockwell Condensed" panose="02060603050405020104"/>
              <a:ea typeface="+mn-ea"/>
              <a:cs typeface="+mn-cs"/>
            </a:rPr>
            <a:t>Add watermarks on photos, such as your name.  </a:t>
          </a:r>
        </a:p>
        <a:p>
          <a:pPr marL="0" lvl="0" indent="0" algn="l" defTabSz="711200">
            <a:lnSpc>
              <a:spcPct val="90000"/>
            </a:lnSpc>
            <a:spcBef>
              <a:spcPct val="0"/>
            </a:spcBef>
            <a:spcAft>
              <a:spcPct val="35000"/>
            </a:spcAft>
            <a:buNone/>
          </a:pPr>
          <a:r>
            <a:rPr lang="en-US" sz="1600" kern="1200" dirty="0">
              <a:solidFill>
                <a:prstClr val="white"/>
              </a:solidFill>
              <a:latin typeface="Rockwell Condensed" panose="02060603050405020104"/>
              <a:ea typeface="+mn-ea"/>
              <a:cs typeface="+mn-cs"/>
            </a:rPr>
            <a:t>Think of it like a stamp: it indicates ownership or authenticity</a:t>
          </a:r>
        </a:p>
      </dsp:txBody>
      <dsp:txXfrm>
        <a:off x="2139632" y="489714"/>
        <a:ext cx="1942893" cy="1165736"/>
      </dsp:txXfrm>
    </dsp:sp>
    <dsp:sp modelId="{3C2ACED6-0609-40A9-A503-22659EFCC43B}">
      <dsp:nvSpPr>
        <dsp:cNvPr id="0" name=""/>
        <dsp:cNvSpPr/>
      </dsp:nvSpPr>
      <dsp:spPr>
        <a:xfrm>
          <a:off x="4276815" y="489714"/>
          <a:ext cx="1942893" cy="116573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solidFill>
                <a:prstClr val="white"/>
              </a:solidFill>
              <a:latin typeface="Rockwell Condensed" panose="02060603050405020104"/>
              <a:ea typeface="+mn-ea"/>
              <a:cs typeface="+mn-cs"/>
            </a:rPr>
            <a:t>Use a reverse image search to make sure the image is authentic</a:t>
          </a:r>
        </a:p>
      </dsp:txBody>
      <dsp:txXfrm>
        <a:off x="4276815" y="489714"/>
        <a:ext cx="1942893" cy="1165736"/>
      </dsp:txXfrm>
    </dsp:sp>
    <dsp:sp modelId="{9E18F0DB-DDEB-46C4-9C66-F021EBD9AB0C}">
      <dsp:nvSpPr>
        <dsp:cNvPr id="0" name=""/>
        <dsp:cNvSpPr/>
      </dsp:nvSpPr>
      <dsp:spPr>
        <a:xfrm>
          <a:off x="6413999" y="489714"/>
          <a:ext cx="1942893" cy="116573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solidFill>
                <a:prstClr val="white"/>
              </a:solidFill>
              <a:latin typeface="Rockwell Condensed" panose="02060603050405020104"/>
              <a:ea typeface="+mn-ea"/>
              <a:cs typeface="+mn-cs"/>
            </a:rPr>
            <a:t>Avoid sharing too many personal details on social media  </a:t>
          </a:r>
        </a:p>
      </dsp:txBody>
      <dsp:txXfrm>
        <a:off x="6413999" y="489714"/>
        <a:ext cx="1942893" cy="1165736"/>
      </dsp:txXfrm>
    </dsp:sp>
    <dsp:sp modelId="{D87E10A6-189C-41FF-9B22-F53408B843D4}">
      <dsp:nvSpPr>
        <dsp:cNvPr id="0" name=""/>
        <dsp:cNvSpPr/>
      </dsp:nvSpPr>
      <dsp:spPr>
        <a:xfrm>
          <a:off x="1071040" y="1849740"/>
          <a:ext cx="1942893" cy="116573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solidFill>
                <a:prstClr val="white"/>
              </a:solidFill>
              <a:latin typeface="Rockwell Condensed" panose="02060603050405020104"/>
              <a:ea typeface="+mn-ea"/>
              <a:cs typeface="+mn-cs"/>
            </a:rPr>
            <a:t>Use strong passwords and use two-step authentication to prevent hacking. </a:t>
          </a:r>
        </a:p>
      </dsp:txBody>
      <dsp:txXfrm>
        <a:off x="1071040" y="1849740"/>
        <a:ext cx="1942893" cy="1165736"/>
      </dsp:txXfrm>
    </dsp:sp>
    <dsp:sp modelId="{CBA37D12-8B0B-487D-A024-5AAFC833E1EA}">
      <dsp:nvSpPr>
        <dsp:cNvPr id="0" name=""/>
        <dsp:cNvSpPr/>
      </dsp:nvSpPr>
      <dsp:spPr>
        <a:xfrm>
          <a:off x="3208224" y="1849740"/>
          <a:ext cx="1942893" cy="116573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solidFill>
                <a:prstClr val="white"/>
              </a:solidFill>
              <a:latin typeface="Rockwell Condensed" panose="02060603050405020104"/>
              <a:ea typeface="+mn-ea"/>
              <a:cs typeface="+mn-cs"/>
            </a:rPr>
            <a:t>Know of other scams, such as the grandparent scam.  </a:t>
          </a:r>
        </a:p>
      </dsp:txBody>
      <dsp:txXfrm>
        <a:off x="3208224" y="1849740"/>
        <a:ext cx="1942893" cy="1165736"/>
      </dsp:txXfrm>
    </dsp:sp>
    <dsp:sp modelId="{D7A377E4-4589-4800-AE99-C45BA703DD16}">
      <dsp:nvSpPr>
        <dsp:cNvPr id="0" name=""/>
        <dsp:cNvSpPr/>
      </dsp:nvSpPr>
      <dsp:spPr>
        <a:xfrm>
          <a:off x="5345407" y="1849740"/>
          <a:ext cx="1942893" cy="1165736"/>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solidFill>
                <a:prstClr val="white"/>
              </a:solidFill>
              <a:latin typeface="Rockwell Condensed" panose="02060603050405020104"/>
              <a:ea typeface="+mn-ea"/>
              <a:cs typeface="+mn-cs"/>
            </a:rPr>
            <a:t>Sign up for scam alerts via the (FTC) below:</a:t>
          </a:r>
        </a:p>
        <a:p>
          <a:pPr marL="0" lvl="0" indent="0" algn="l" defTabSz="711200">
            <a:lnSpc>
              <a:spcPct val="90000"/>
            </a:lnSpc>
            <a:spcBef>
              <a:spcPct val="0"/>
            </a:spcBef>
            <a:spcAft>
              <a:spcPct val="35000"/>
            </a:spcAft>
            <a:buNone/>
          </a:pPr>
          <a:r>
            <a:rPr lang="en-US" sz="1600" kern="1200" dirty="0">
              <a:solidFill>
                <a:prstClr val="white"/>
              </a:solidFill>
              <a:latin typeface="Rockwell Condensed" panose="02060603050405020104"/>
              <a:ea typeface="+mn-ea"/>
              <a:cs typeface="+mn-cs"/>
            </a:rPr>
            <a:t>ftc.gov/scams </a:t>
          </a:r>
        </a:p>
      </dsp:txBody>
      <dsp:txXfrm>
        <a:off x="5345407" y="1849740"/>
        <a:ext cx="1942893" cy="116573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aws.amazon.com/what-is/large-language-model/"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mitsloanedtech.mit.edu/ai/basics/addressing-ai-hallucinations-and-bias/" TargetMode="External"/><Relationship Id="rId4" Type="http://schemas.openxmlformats.org/officeDocument/2006/relationships/hyperlink" Target="https://www.pbs.org/newshour/science/how-ai-makes-images-based-on-a-few-words"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medium.com/@junehao/comparing-ai-generated-images-two-years-apart-2022-vs-2024-6c3c4670b905"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2d7ec9f979_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2d7ec9f979_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Have the audience choose between a deep fake and a Real Image based on the criteria listed above.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2d7ec9f979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32d7ec9f979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For point 4, Scammers rely on personal information to create deepfakes. The less you put out there the less there is to create.</a:t>
            </a:r>
            <a:endParaRPr/>
          </a:p>
          <a:p>
            <a:pPr marL="0" lvl="0" indent="0" algn="l" rtl="0">
              <a:spcBef>
                <a:spcPts val="0"/>
              </a:spcBef>
              <a:spcAft>
                <a:spcPts val="0"/>
              </a:spcAft>
              <a:buNone/>
            </a:pPr>
            <a:r>
              <a:rPr lang="en"/>
              <a:t>Watermarkly an online tool to put watermarks on images. Makes it challenging for ai to manipulate your image. </a:t>
            </a:r>
            <a:endParaRPr/>
          </a:p>
          <a:p>
            <a:pPr marL="0" lvl="0" indent="0" algn="l" rtl="0">
              <a:spcBef>
                <a:spcPts val="0"/>
              </a:spcBef>
              <a:spcAft>
                <a:spcPts val="0"/>
              </a:spcAft>
              <a:buNone/>
            </a:pPr>
            <a:endParaRPr/>
          </a:p>
          <a:p>
            <a:pPr marL="0" lvl="0" indent="0" algn="l" rtl="0">
              <a:spcBef>
                <a:spcPts val="0"/>
              </a:spcBef>
              <a:spcAft>
                <a:spcPts val="0"/>
              </a:spcAft>
              <a:buNone/>
            </a:pPr>
            <a:r>
              <a:rPr lang="en"/>
              <a:t>-show example of strong vs not strong password. </a:t>
            </a:r>
            <a:endParaRPr/>
          </a:p>
          <a:p>
            <a:pPr marL="0" lvl="0" indent="0" algn="l" rtl="0">
              <a:spcBef>
                <a:spcPts val="0"/>
              </a:spcBef>
              <a:spcAft>
                <a:spcPts val="0"/>
              </a:spcAft>
              <a:buNone/>
            </a:pPr>
            <a:r>
              <a:rPr lang="en"/>
              <a:t>-Grandparent scam uses a family members voice and asks for money </a:t>
            </a:r>
            <a:endParaRPr/>
          </a:p>
          <a:p>
            <a:pPr marL="0" lvl="0" indent="0" algn="l" rtl="0">
              <a:spcBef>
                <a:spcPts val="0"/>
              </a:spcBef>
              <a:spcAft>
                <a:spcPts val="0"/>
              </a:spcAft>
              <a:buNone/>
            </a:pPr>
            <a:r>
              <a:rPr lang="en"/>
              <a:t>-Ask what personal information you should NOT share online</a:t>
            </a:r>
            <a:endParaRPr/>
          </a:p>
          <a:p>
            <a:pPr marL="0" lvl="0" indent="0" algn="l" rtl="0">
              <a:spcBef>
                <a:spcPts val="0"/>
              </a:spcBef>
              <a:spcAft>
                <a:spcPts val="0"/>
              </a:spcAft>
              <a:buNone/>
            </a:pPr>
            <a:r>
              <a:rPr lang="en"/>
              <a:t>-Ask what what you would do verify a video or pic is real</a:t>
            </a:r>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3ca0ad2fb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33ca0ad2fb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Ask audience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d976c44381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d976c44381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2d976c4438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2d976c4438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2d91d057b38_4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2d91d057b38_4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2d91d057b38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2d91d057b38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2d7ec9f979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2d7ec9f979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Expand on the information on the slides. </a:t>
            </a:r>
            <a:endParaRPr/>
          </a:p>
          <a:p>
            <a:pPr marL="457200" lvl="0" indent="-298450" algn="l" rtl="0">
              <a:spcBef>
                <a:spcPts val="0"/>
              </a:spcBef>
              <a:spcAft>
                <a:spcPts val="0"/>
              </a:spcAft>
              <a:buSzPts val="1100"/>
              <a:buChar char="-"/>
            </a:pPr>
            <a:r>
              <a:rPr lang="en"/>
              <a:t>Is the source of the information a legitimate news source? Is it based on gossip or random social media posts? If it came from a questionable source, don’t be afraid to look up the source to verify its integrity </a:t>
            </a:r>
            <a:endParaRPr/>
          </a:p>
          <a:p>
            <a:pPr marL="457200" lvl="0" indent="-298450" algn="l" rtl="0">
              <a:spcBef>
                <a:spcPts val="0"/>
              </a:spcBef>
              <a:spcAft>
                <a:spcPts val="0"/>
              </a:spcAft>
              <a:buSzPts val="1100"/>
              <a:buChar char="-"/>
            </a:pPr>
            <a:r>
              <a:rPr lang="en"/>
              <a:t>Every story should answer these questions: “What, where, who, why, when, and how.” If any of these questions are not answered by the media, then the story is most likely false. If any of these answers seem flimsy or suspicious, the story is likely false. </a:t>
            </a:r>
            <a:endParaRPr/>
          </a:p>
          <a:p>
            <a:pPr marL="457200" lvl="0" indent="-298450" algn="l" rtl="0">
              <a:spcBef>
                <a:spcPts val="0"/>
              </a:spcBef>
              <a:spcAft>
                <a:spcPts val="0"/>
              </a:spcAft>
              <a:buSzPts val="1100"/>
              <a:buChar char="-"/>
            </a:pPr>
            <a:r>
              <a:rPr lang="en"/>
              <a:t>Many sources of disinformation or “fake news” try to push a sense of urgency so that the reader acts fast or is inspired to feel a certain way. </a:t>
            </a:r>
            <a:endParaRPr/>
          </a:p>
          <a:p>
            <a:pPr marL="457200" lvl="0" indent="-298450" algn="l" rtl="0">
              <a:spcBef>
                <a:spcPts val="0"/>
              </a:spcBef>
              <a:spcAft>
                <a:spcPts val="0"/>
              </a:spcAft>
              <a:buSzPts val="1100"/>
              <a:buChar char="-"/>
            </a:pPr>
            <a:r>
              <a:rPr lang="en"/>
              <a:t>Everyone has their own biases. We are all more likely to believe that certain stories are true based on our own outlooks. It is important to recognize your own biases and see how they can affect your personal judgement. Seek diverse sources of information</a:t>
            </a:r>
            <a:endParaRPr/>
          </a:p>
          <a:p>
            <a:pPr marL="457200" lvl="0" indent="-298450" algn="l" rtl="0">
              <a:spcBef>
                <a:spcPts val="0"/>
              </a:spcBef>
              <a:spcAft>
                <a:spcPts val="0"/>
              </a:spcAft>
              <a:buSzPts val="1100"/>
              <a:buChar char="-"/>
            </a:pPr>
            <a:r>
              <a:rPr lang="en"/>
              <a:t>Do not assume everything you see online is true!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2d91d057b3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2d91d057b3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See if the audience can guess why each example is considered disinformation. </a:t>
            </a:r>
            <a:endParaRPr/>
          </a:p>
          <a:p>
            <a:pPr marL="0" lvl="0" indent="0" algn="l" rtl="0">
              <a:spcBef>
                <a:spcPts val="0"/>
              </a:spcBef>
              <a:spcAft>
                <a:spcPts val="0"/>
              </a:spcAft>
              <a:buNone/>
            </a:pPr>
            <a:r>
              <a:rPr lang="en"/>
              <a:t>Then, expand on why each example is considered disinformation.  </a:t>
            </a:r>
            <a:endParaRPr/>
          </a:p>
          <a:p>
            <a:pPr marL="0" lvl="0" indent="0" algn="l" rtl="0">
              <a:spcBef>
                <a:spcPts val="0"/>
              </a:spcBef>
              <a:spcAft>
                <a:spcPts val="0"/>
              </a:spcAft>
              <a:buNone/>
            </a:pPr>
            <a:r>
              <a:rPr lang="en"/>
              <a:t>Image - Not from a reliable source, outrageous headline added to unrelated image for engagement/”clickbait” </a:t>
            </a:r>
            <a:endParaRPr/>
          </a:p>
          <a:p>
            <a:pPr marL="0" lvl="0" indent="0" algn="l" rtl="0">
              <a:spcBef>
                <a:spcPts val="0"/>
              </a:spcBef>
              <a:spcAft>
                <a:spcPts val="0"/>
              </a:spcAft>
              <a:buNone/>
            </a:pPr>
            <a:r>
              <a:rPr lang="en"/>
              <a:t>Audio/Video - Unnatural vocal inflections, no emotion in the song. Feels “soulless;” picture is not real (looks too edited, body does not blend with background, etc) </a:t>
            </a:r>
            <a:endParaRPr/>
          </a:p>
          <a:p>
            <a:pPr marL="0" lvl="0" indent="0" algn="l" rtl="0">
              <a:spcBef>
                <a:spcPts val="0"/>
              </a:spcBef>
              <a:spcAft>
                <a:spcPts val="0"/>
              </a:spcAft>
              <a:buNone/>
            </a:pPr>
            <a:r>
              <a:rPr lang="en"/>
              <a:t>Textual - Nonsensical, from a parody account. Emphasize that it is a parody account attempting to trick people into believing inaccurate information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2ce009a7e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2ce009a7e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https://aws.amazon.com/what-is/large-language-model/</a:t>
            </a:r>
            <a:endParaRPr/>
          </a:p>
          <a:p>
            <a:pPr marL="0" lvl="0" indent="0" algn="l" rtl="0">
              <a:spcBef>
                <a:spcPts val="0"/>
              </a:spcBef>
              <a:spcAft>
                <a:spcPts val="0"/>
              </a:spcAft>
              <a:buNone/>
            </a:pPr>
            <a:r>
              <a:rPr lang="en" u="sng">
                <a:solidFill>
                  <a:schemeClr val="hlink"/>
                </a:solidFill>
                <a:hlinkClick r:id="rId4"/>
              </a:rPr>
              <a:t>https://www.pbs.org/newshour/science/how-ai-makes-images-based-on-a-few-words</a:t>
            </a:r>
            <a:r>
              <a:rPr lang="en"/>
              <a:t> </a:t>
            </a:r>
            <a:endParaRPr/>
          </a:p>
          <a:p>
            <a:pPr marL="0" lvl="0" indent="0" algn="l" rtl="0">
              <a:spcBef>
                <a:spcPts val="0"/>
              </a:spcBef>
              <a:spcAft>
                <a:spcPts val="0"/>
              </a:spcAft>
              <a:buClr>
                <a:schemeClr val="dk1"/>
              </a:buClr>
              <a:buSzPts val="1100"/>
              <a:buFont typeface="Arial"/>
              <a:buNone/>
            </a:pPr>
            <a:r>
              <a:rPr lang="en" u="sng">
                <a:solidFill>
                  <a:schemeClr val="hlink"/>
                </a:solidFill>
                <a:hlinkClick r:id="rId5"/>
              </a:rPr>
              <a:t>https://mitsloanedtech.mit.edu/ai/basics/addressing-ai-hallucinations-and-bias/</a:t>
            </a:r>
            <a:r>
              <a:rPr lang="en">
                <a:solidFill>
                  <a:schemeClr val="dk1"/>
                </a:solidFill>
              </a:rPr>
              <a:t>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2d976c4438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2d976c4438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ask audience how they think AI can be used in disinformation</a:t>
            </a:r>
            <a:endParaRPr/>
          </a:p>
          <a:p>
            <a:pPr marL="0" lvl="0" indent="0" algn="l" rtl="0">
              <a:spcBef>
                <a:spcPts val="0"/>
              </a:spcBef>
              <a:spcAft>
                <a:spcPts val="0"/>
              </a:spcAft>
              <a:buNone/>
            </a:pPr>
            <a:r>
              <a:rPr lang="en"/>
              <a:t>try to find examples of older AI generated images vs current version </a:t>
            </a:r>
            <a:endParaRPr/>
          </a:p>
          <a:p>
            <a:pPr marL="0" lvl="0" indent="0" algn="l" rtl="0">
              <a:spcBef>
                <a:spcPts val="0"/>
              </a:spcBef>
              <a:spcAft>
                <a:spcPts val="0"/>
              </a:spcAft>
              <a:buNone/>
            </a:pPr>
            <a:r>
              <a:rPr lang="en" u="sng">
                <a:solidFill>
                  <a:schemeClr val="hlink"/>
                </a:solidFill>
                <a:hlinkClick r:id="rId3"/>
              </a:rPr>
              <a:t>https://medium.com/@junehao/comparing-ai-generated-images-two-years-apart-2022-vs-2024-6c3c4670b905</a:t>
            </a:r>
            <a:r>
              <a:rPr lang="en"/>
              <a:t>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2ce009a7e2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32ce009a7e2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d976c44381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2d976c44381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90626" y="1010210"/>
            <a:ext cx="7667244" cy="60512"/>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Rectangle 7"/>
          <p:cNvSpPr/>
          <p:nvPr/>
        </p:nvSpPr>
        <p:spPr>
          <a:xfrm>
            <a:off x="690626" y="3224773"/>
            <a:ext cx="7667244" cy="60512"/>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690626" y="1113584"/>
            <a:ext cx="7667244" cy="20574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10" name="Group 9"/>
          <p:cNvGrpSpPr/>
          <p:nvPr/>
        </p:nvGrpSpPr>
        <p:grpSpPr>
          <a:xfrm>
            <a:off x="7236911" y="3051692"/>
            <a:ext cx="810678" cy="810677"/>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5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788670" y="1074167"/>
            <a:ext cx="7475220" cy="2276856"/>
          </a:xfrm>
        </p:spPr>
        <p:txBody>
          <a:bodyPr anchor="ctr">
            <a:noAutofit/>
          </a:bodyPr>
          <a:lstStyle>
            <a:lvl1pPr algn="l">
              <a:lnSpc>
                <a:spcPct val="80000"/>
              </a:lnSpc>
              <a:defRPr sz="7200" cap="all" baseline="0">
                <a:blipFill dpi="0" rotWithShape="1">
                  <a:blip r:embed="rId4"/>
                  <a:srcRect/>
                  <a:tile tx="6350" ty="-127000" sx="65000" sy="64000" flip="none" algn="tl"/>
                </a:blipFill>
              </a:defRPr>
            </a:lvl1pPr>
          </a:lstStyle>
          <a:p>
            <a:r>
              <a:rPr lang="en-US"/>
              <a:t>Click to edit Master title style</a:t>
            </a:r>
          </a:p>
        </p:txBody>
      </p:sp>
      <p:sp>
        <p:nvSpPr>
          <p:cNvPr id="3" name="Subtitle 2"/>
          <p:cNvSpPr>
            <a:spLocks noGrp="1"/>
          </p:cNvSpPr>
          <p:nvPr>
            <p:ph type="subTitle" idx="1"/>
          </p:nvPr>
        </p:nvSpPr>
        <p:spPr>
          <a:xfrm>
            <a:off x="802386" y="3291840"/>
            <a:ext cx="5918454" cy="802386"/>
          </a:xfrm>
        </p:spPr>
        <p:txBody>
          <a:bodyPr>
            <a:normAutofit/>
          </a:bodyPr>
          <a:lstStyle>
            <a:lvl1pPr marL="0" indent="0" algn="l">
              <a:buNone/>
              <a:defRPr sz="1650">
                <a:solidFill>
                  <a:schemeClr val="tx1"/>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p>
        </p:txBody>
      </p:sp>
      <p:sp>
        <p:nvSpPr>
          <p:cNvPr id="4" name="Date Placeholder 3"/>
          <p:cNvSpPr>
            <a:spLocks noGrp="1"/>
          </p:cNvSpPr>
          <p:nvPr>
            <p:ph type="dt" sz="half" idx="10"/>
          </p:nvPr>
        </p:nvSpPr>
        <p:spPr/>
        <p:txBody>
          <a:bodyPr/>
          <a:lstStyle/>
          <a:p>
            <a:fld id="{48A87A34-81AB-432B-8DAE-1953F412C126}" type="datetimeFigureOut">
              <a:rPr lang="en-US" smtClean="0"/>
              <a:pPr/>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194550" y="3217001"/>
            <a:ext cx="895401" cy="480060"/>
          </a:xfrm>
        </p:spPr>
        <p:txBody>
          <a:bodyPr/>
          <a:lstStyle>
            <a:lvl1pPr>
              <a:defRPr sz="2100"/>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00406267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95303899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400050"/>
            <a:ext cx="1914525" cy="42291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00100" y="400050"/>
            <a:ext cx="5629275" cy="42291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90260316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2279315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628607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37561238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3688492"/>
            <a:ext cx="9144000" cy="1455008"/>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1625346" y="918972"/>
            <a:ext cx="6960870" cy="2640330"/>
          </a:xfrm>
        </p:spPr>
        <p:txBody>
          <a:bodyPr anchor="ctr">
            <a:normAutofit/>
          </a:bodyPr>
          <a:lstStyle>
            <a:lvl1pPr>
              <a:lnSpc>
                <a:spcPct val="80000"/>
              </a:lnSpc>
              <a:defRPr sz="6000" b="0"/>
            </a:lvl1pPr>
          </a:lstStyle>
          <a:p>
            <a:r>
              <a:rPr lang="en-US"/>
              <a:t>Click to edit Master title style</a:t>
            </a:r>
          </a:p>
        </p:txBody>
      </p:sp>
      <p:sp>
        <p:nvSpPr>
          <p:cNvPr id="3" name="Text Placeholder 2"/>
          <p:cNvSpPr>
            <a:spLocks noGrp="1"/>
          </p:cNvSpPr>
          <p:nvPr>
            <p:ph type="body" idx="1"/>
          </p:nvPr>
        </p:nvSpPr>
        <p:spPr>
          <a:xfrm>
            <a:off x="1624330" y="3765042"/>
            <a:ext cx="6789420" cy="800100"/>
          </a:xfrm>
        </p:spPr>
        <p:txBody>
          <a:bodyPr anchor="t">
            <a:normAutofit/>
          </a:bodyPr>
          <a:lstStyle>
            <a:lvl1pPr marL="0" indent="0">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445251" y="4704588"/>
            <a:ext cx="1983232" cy="273844"/>
          </a:xfrm>
        </p:spPr>
        <p:txBody>
          <a:bodyPr/>
          <a:lstStyle/>
          <a:p>
            <a:fld id="{48A87A34-81AB-432B-8DAE-1953F412C126}" type="datetimeFigureOut">
              <a:rPr lang="en-US" smtClean="0"/>
              <a:t>7/27/2026</a:t>
            </a:fld>
            <a:endParaRPr lang="en-US"/>
          </a:p>
        </p:txBody>
      </p:sp>
      <p:sp>
        <p:nvSpPr>
          <p:cNvPr id="5" name="Footer Placeholder 4"/>
          <p:cNvSpPr>
            <a:spLocks noGrp="1"/>
          </p:cNvSpPr>
          <p:nvPr>
            <p:ph type="ftr" sz="quarter" idx="11"/>
          </p:nvPr>
        </p:nvSpPr>
        <p:spPr>
          <a:xfrm>
            <a:off x="1637031" y="4704588"/>
            <a:ext cx="4745736" cy="273844"/>
          </a:xfrm>
        </p:spPr>
        <p:txBody>
          <a:bodyPr/>
          <a:lstStyle/>
          <a:p>
            <a:endParaRPr lang="en-US"/>
          </a:p>
        </p:txBody>
      </p:sp>
      <p:grpSp>
        <p:nvGrpSpPr>
          <p:cNvPr id="8" name="Group 7"/>
          <p:cNvGrpSpPr/>
          <p:nvPr/>
        </p:nvGrpSpPr>
        <p:grpSpPr>
          <a:xfrm>
            <a:off x="673049" y="1744386"/>
            <a:ext cx="810678" cy="810677"/>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5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632776" y="1879600"/>
            <a:ext cx="891224" cy="540249"/>
          </a:xfrm>
        </p:spPr>
        <p:txBody>
          <a:bodyPr/>
          <a:lstStyle>
            <a:lvl1pPr>
              <a:defRPr sz="2100"/>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92583742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02386" y="1645920"/>
            <a:ext cx="3566160" cy="2983230"/>
          </a:xfrm>
        </p:spPr>
        <p:txBody>
          <a:bodyPr/>
          <a:lstStyle>
            <a:lvl1pPr>
              <a:defRPr sz="1500"/>
            </a:lvl1pPr>
            <a:lvl2pPr>
              <a:defRPr sz="1350"/>
            </a:lvl2pPr>
            <a:lvl3pPr>
              <a:defRPr sz="1200"/>
            </a:lvl3pPr>
            <a:lvl4pPr>
              <a:defRPr sz="1200"/>
            </a:lvl4pPr>
            <a:lvl5pPr>
              <a:defRPr sz="120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773168" y="1645920"/>
            <a:ext cx="3566160" cy="2983230"/>
          </a:xfrm>
        </p:spPr>
        <p:txBody>
          <a:bodyPr/>
          <a:lstStyle>
            <a:lvl1pPr>
              <a:defRPr sz="1500"/>
            </a:lvl1pPr>
            <a:lvl2pPr>
              <a:defRPr sz="1350"/>
            </a:lvl2pPr>
            <a:lvl3pPr>
              <a:defRPr sz="1200"/>
            </a:lvl3pPr>
            <a:lvl4pPr>
              <a:defRPr sz="1200"/>
            </a:lvl4pPr>
            <a:lvl5pPr>
              <a:defRPr sz="120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A87A34-81AB-432B-8DAE-1953F412C126}"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23302945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00100" y="1536192"/>
            <a:ext cx="3566160" cy="480060"/>
          </a:xfrm>
        </p:spPr>
        <p:txBody>
          <a:bodyPr anchor="ctr">
            <a:normAutofit/>
          </a:bodyPr>
          <a:lstStyle>
            <a:lvl1pPr marL="0" indent="0">
              <a:buNone/>
              <a:defRPr sz="1500" b="1">
                <a:solidFill>
                  <a:schemeClr val="accent1">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02386" y="2057400"/>
            <a:ext cx="3566160" cy="246888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73168" y="1536192"/>
            <a:ext cx="3566160" cy="480060"/>
          </a:xfrm>
        </p:spPr>
        <p:txBody>
          <a:bodyPr anchor="ctr">
            <a:normAutofit/>
          </a:bodyPr>
          <a:lstStyle>
            <a:lvl1pPr marL="0" indent="0">
              <a:buNone/>
              <a:defRPr sz="1500" b="1">
                <a:solidFill>
                  <a:schemeClr val="accent1">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73168" y="2057400"/>
            <a:ext cx="3566160" cy="246888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A87A34-81AB-432B-8DAE-1953F412C126}"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
        <p:nvSpPr>
          <p:cNvPr id="10" name="Title 9"/>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0824306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8A87A34-81AB-432B-8DAE-1953F412C126}" type="datetimeFigureOut">
              <a:rPr lang="en-US" smtClean="0"/>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5607259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05778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6227806" y="1"/>
            <a:ext cx="2916194" cy="51434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6412230" y="514350"/>
            <a:ext cx="2400300" cy="1303020"/>
          </a:xfrm>
        </p:spPr>
        <p:txBody>
          <a:bodyPr anchor="b">
            <a:normAutofit/>
          </a:bodyPr>
          <a:lstStyle>
            <a:lvl1pPr>
              <a:defRPr sz="2400" b="1"/>
            </a:lvl1pPr>
          </a:lstStyle>
          <a:p>
            <a:r>
              <a:rPr lang="en-US"/>
              <a:t>Click to edit Master title style</a:t>
            </a:r>
          </a:p>
        </p:txBody>
      </p:sp>
      <p:sp>
        <p:nvSpPr>
          <p:cNvPr id="3" name="Content Placeholder 2"/>
          <p:cNvSpPr>
            <a:spLocks noGrp="1"/>
          </p:cNvSpPr>
          <p:nvPr>
            <p:ph idx="1"/>
          </p:nvPr>
        </p:nvSpPr>
        <p:spPr>
          <a:xfrm>
            <a:off x="628650" y="514350"/>
            <a:ext cx="5033772" cy="3765042"/>
          </a:xfrm>
        </p:spPr>
        <p:txBody>
          <a:bodyPr/>
          <a:lstStyle>
            <a:lvl1pPr>
              <a:defRPr sz="1500"/>
            </a:lvl1pPr>
            <a:lvl2pPr>
              <a:defRPr sz="1350"/>
            </a:lvl2pPr>
            <a:lvl3pPr>
              <a:defRPr sz="1200"/>
            </a:lvl3pPr>
            <a:lvl4pPr>
              <a:defRPr sz="1200"/>
            </a:lvl4pPr>
            <a:lvl5pPr>
              <a:defRPr sz="12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412230" y="1817370"/>
            <a:ext cx="2400300" cy="2468880"/>
          </a:xfrm>
        </p:spPr>
        <p:txBody>
          <a:bodyPr>
            <a:normAutofit/>
          </a:bodyPr>
          <a:lstStyle>
            <a:lvl1pPr marL="0" indent="0">
              <a:lnSpc>
                <a:spcPct val="100000"/>
              </a:lnSpc>
              <a:spcBef>
                <a:spcPts val="750"/>
              </a:spcBef>
              <a:buNone/>
              <a:defRPr sz="1050">
                <a:solidFill>
                  <a:schemeClr val="accent1">
                    <a:lumMod val="75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8551294" y="4672261"/>
            <a:ext cx="342900" cy="3429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5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8504752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6227806" y="1"/>
            <a:ext cx="2916194" cy="51434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6412230" y="514350"/>
            <a:ext cx="2400300" cy="1303020"/>
          </a:xfrm>
        </p:spPr>
        <p:txBody>
          <a:bodyPr anchor="b">
            <a:normAutofit/>
          </a:bodyPr>
          <a:lstStyle>
            <a:lvl1pPr>
              <a:defRPr sz="2400" b="1"/>
            </a:lvl1pPr>
          </a:lstStyle>
          <a:p>
            <a:r>
              <a:rPr lang="en-US"/>
              <a:t>Click to edit Master title style</a:t>
            </a:r>
          </a:p>
        </p:txBody>
      </p:sp>
      <p:sp>
        <p:nvSpPr>
          <p:cNvPr id="3" name="Picture Placeholder 2"/>
          <p:cNvSpPr>
            <a:spLocks noGrp="1"/>
          </p:cNvSpPr>
          <p:nvPr>
            <p:ph type="pic" idx="1"/>
          </p:nvPr>
        </p:nvSpPr>
        <p:spPr>
          <a:xfrm>
            <a:off x="0" y="0"/>
            <a:ext cx="6227805" cy="5143500"/>
          </a:xfrm>
          <a:solidFill>
            <a:schemeClr val="tx2">
              <a:lumMod val="20000"/>
              <a:lumOff val="80000"/>
            </a:schemeClr>
          </a:solidFill>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6412230" y="1817370"/>
            <a:ext cx="2400300" cy="2468880"/>
          </a:xfrm>
        </p:spPr>
        <p:txBody>
          <a:bodyPr>
            <a:normAutofit/>
          </a:bodyPr>
          <a:lstStyle>
            <a:lvl1pPr marL="0" indent="0">
              <a:lnSpc>
                <a:spcPct val="100000"/>
              </a:lnSpc>
              <a:spcBef>
                <a:spcPts val="750"/>
              </a:spcBef>
              <a:buNone/>
              <a:defRPr sz="1050">
                <a:solidFill>
                  <a:schemeClr val="accent1">
                    <a:lumMod val="75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7/27/2026</a:t>
            </a:fld>
            <a:endParaRPr lang="en-US"/>
          </a:p>
        </p:txBody>
      </p:sp>
      <p:grpSp>
        <p:nvGrpSpPr>
          <p:cNvPr id="8" name="Group 7"/>
          <p:cNvGrpSpPr>
            <a:grpSpLocks noChangeAspect="1"/>
          </p:cNvGrpSpPr>
          <p:nvPr/>
        </p:nvGrpSpPr>
        <p:grpSpPr>
          <a:xfrm>
            <a:off x="8551294" y="4672261"/>
            <a:ext cx="342900" cy="3429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5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54411009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2386" y="363474"/>
            <a:ext cx="7543800" cy="120700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02386" y="1591056"/>
            <a:ext cx="7543800" cy="303809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973318" y="4704588"/>
            <a:ext cx="2455164" cy="273844"/>
          </a:xfrm>
          <a:prstGeom prst="rect">
            <a:avLst/>
          </a:prstGeom>
        </p:spPr>
        <p:txBody>
          <a:bodyPr vert="horz" lIns="91440" tIns="45720" rIns="91440" bIns="45720" rtlCol="0" anchor="ctr"/>
          <a:lstStyle>
            <a:lvl1pPr algn="r">
              <a:defRPr sz="825">
                <a:solidFill>
                  <a:schemeClr val="tx2"/>
                </a:solidFill>
              </a:defRPr>
            </a:lvl1pPr>
          </a:lstStyle>
          <a:p>
            <a:fld id="{48A87A34-81AB-432B-8DAE-1953F412C126}" type="datetimeFigureOut">
              <a:rPr lang="en-US" smtClean="0"/>
              <a:pPr/>
              <a:t>7/27/2026</a:t>
            </a:fld>
            <a:endParaRPr lang="en-US"/>
          </a:p>
        </p:txBody>
      </p:sp>
      <p:sp>
        <p:nvSpPr>
          <p:cNvPr id="5" name="Footer Placeholder 4"/>
          <p:cNvSpPr>
            <a:spLocks noGrp="1"/>
          </p:cNvSpPr>
          <p:nvPr>
            <p:ph type="ftr" sz="quarter" idx="3"/>
          </p:nvPr>
        </p:nvSpPr>
        <p:spPr>
          <a:xfrm>
            <a:off x="816102" y="4704588"/>
            <a:ext cx="4745736" cy="273844"/>
          </a:xfrm>
          <a:prstGeom prst="rect">
            <a:avLst/>
          </a:prstGeom>
        </p:spPr>
        <p:txBody>
          <a:bodyPr vert="horz" lIns="91440" tIns="45720" rIns="91440" bIns="45720" rtlCol="0" anchor="ctr"/>
          <a:lstStyle>
            <a:lvl1pPr algn="l">
              <a:defRPr sz="825">
                <a:solidFill>
                  <a:schemeClr val="tx2"/>
                </a:solidFill>
              </a:defRPr>
            </a:lvl1pPr>
          </a:lstStyle>
          <a:p>
            <a:endParaRPr lang="en-US"/>
          </a:p>
        </p:txBody>
      </p:sp>
      <p:grpSp>
        <p:nvGrpSpPr>
          <p:cNvPr id="7" name="Group 6"/>
          <p:cNvGrpSpPr>
            <a:grpSpLocks noChangeAspect="1"/>
          </p:cNvGrpSpPr>
          <p:nvPr/>
        </p:nvGrpSpPr>
        <p:grpSpPr>
          <a:xfrm>
            <a:off x="8551294" y="4672261"/>
            <a:ext cx="342900" cy="342900"/>
            <a:chOff x="11361456" y="6195813"/>
            <a:chExt cx="548640" cy="548640"/>
          </a:xfrm>
        </p:grpSpPr>
        <p:sp>
          <p:nvSpPr>
            <p:cNvPr id="8" name="Oval 7"/>
            <p:cNvSpPr/>
            <p:nvPr/>
          </p:nvSpPr>
          <p:spPr>
            <a:xfrm>
              <a:off x="11361456" y="6195813"/>
              <a:ext cx="548640" cy="548640"/>
            </a:xfrm>
            <a:prstGeom prst="ellipse">
              <a:avLst/>
            </a:prstGeom>
            <a:blipFill dpi="0" rotWithShape="1">
              <a:blip r:embed="rId15">
                <a:duotone>
                  <a:schemeClr val="accent1">
                    <a:shade val="45000"/>
                    <a:satMod val="135000"/>
                  </a:schemeClr>
                  <a:prstClr val="white"/>
                </a:duotone>
                <a:extLst>
                  <a:ext uri="{BEBA8EAE-BF5A-486C-A8C5-ECC9F3942E4B}">
                    <a14:imgProps xmlns:a14="http://schemas.microsoft.com/office/drawing/2010/main">
                      <a14:imgLayer r:embed="rId16">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5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8483346" y="4704588"/>
            <a:ext cx="480060" cy="273844"/>
          </a:xfrm>
          <a:prstGeom prst="rect">
            <a:avLst/>
          </a:prstGeom>
        </p:spPr>
        <p:txBody>
          <a:bodyPr vert="horz" lIns="91440" tIns="45720" rIns="91440" bIns="45720" rtlCol="0" anchor="ctr"/>
          <a:lstStyle>
            <a:lvl1pPr algn="ctr">
              <a:defRPr sz="1050" b="1">
                <a:solidFill>
                  <a:srgbClr val="FFFFFF"/>
                </a:solidFill>
                <a:latin typeface="+mj-lt"/>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77832671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p:hf sldNum="0" hdr="0" ftr="0" dt="0"/>
  <p:txStyles>
    <p:titleStyle>
      <a:lvl1pPr algn="l" defTabSz="685800" rtl="0" eaLnBrk="1" latinLnBrk="0" hangingPunct="1">
        <a:lnSpc>
          <a:spcPct val="90000"/>
        </a:lnSpc>
        <a:spcBef>
          <a:spcPct val="0"/>
        </a:spcBef>
        <a:buNone/>
        <a:defRPr sz="4050" kern="1200" cap="all" baseline="0">
          <a:blipFill>
            <a:blip r:embed="rId17">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37160" indent="-137160" algn="l" defTabSz="685800" rtl="0" eaLnBrk="1" latinLnBrk="0" hangingPunct="1">
        <a:lnSpc>
          <a:spcPct val="90000"/>
        </a:lnSpc>
        <a:spcBef>
          <a:spcPts val="900"/>
        </a:spcBef>
        <a:buClr>
          <a:schemeClr val="accent1">
            <a:lumMod val="75000"/>
          </a:schemeClr>
        </a:buClr>
        <a:buSzPct val="85000"/>
        <a:buFont typeface="Wingdings" pitchFamily="2" charset="2"/>
        <a:buChar char="§"/>
        <a:defRPr sz="1500" kern="1200">
          <a:solidFill>
            <a:schemeClr val="tx1"/>
          </a:solidFill>
          <a:latin typeface="+mn-lt"/>
          <a:ea typeface="+mn-ea"/>
          <a:cs typeface="+mn-cs"/>
        </a:defRPr>
      </a:lvl1pPr>
      <a:lvl2pPr marL="34290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350" kern="1200">
          <a:solidFill>
            <a:schemeClr val="tx1"/>
          </a:solidFill>
          <a:latin typeface="+mn-lt"/>
          <a:ea typeface="+mn-ea"/>
          <a:cs typeface="+mn-cs"/>
        </a:defRPr>
      </a:lvl2pPr>
      <a:lvl3pPr marL="54864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3pPr>
      <a:lvl4pPr marL="75438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4pPr>
      <a:lvl5pPr marL="96012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5pPr>
      <a:lvl6pPr marL="1200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6pPr>
      <a:lvl7pPr marL="1425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7pPr>
      <a:lvl8pPr marL="1650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8pPr>
      <a:lvl9pPr marL="1875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microsoft.com/office/2007/relationships/hdphoto" Target="../media/hdphoto1.wdp"/><Relationship Id="rId7" Type="http://schemas.openxmlformats.org/officeDocument/2006/relationships/image" Target="../media/image24.jpeg"/><Relationship Id="rId2"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image" Target="../media/image23.jpeg"/><Relationship Id="rId5" Type="http://schemas.microsoft.com/office/2007/relationships/hdphoto" Target="../media/hdphoto2.wdp"/><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microsoft.com/office/2007/relationships/hdphoto" Target="../media/hdphoto3.wdp"/><Relationship Id="rId5" Type="http://schemas.openxmlformats.org/officeDocument/2006/relationships/image" Target="../media/image18.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png"/><Relationship Id="rId7"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microsoft.com/office/2007/relationships/hdphoto" Target="../media/hdphoto2.wdp"/><Relationship Id="rId5" Type="http://schemas.openxmlformats.org/officeDocument/2006/relationships/image" Target="../media/image4.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image" Target="../media/image2.png"/><Relationship Id="rId7" Type="http://schemas.openxmlformats.org/officeDocument/2006/relationships/diagramData" Target="../diagrams/data3.xml"/><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microsoft.com/office/2007/relationships/hdphoto" Target="../media/hdphoto2.wdp"/><Relationship Id="rId11" Type="http://schemas.microsoft.com/office/2007/relationships/diagramDrawing" Target="../diagrams/drawing3.xml"/><Relationship Id="rId5" Type="http://schemas.openxmlformats.org/officeDocument/2006/relationships/image" Target="../media/image4.png"/><Relationship Id="rId10" Type="http://schemas.openxmlformats.org/officeDocument/2006/relationships/diagramColors" Target="../diagrams/colors3.xml"/><Relationship Id="rId4" Type="http://schemas.microsoft.com/office/2007/relationships/hdphoto" Target="../media/hdphoto1.wdp"/><Relationship Id="rId9"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7" Type="http://schemas.microsoft.com/office/2007/relationships/hdphoto" Target="../media/hdphoto2.wdp"/><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28.jpe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3.png"/><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openxmlformats.org/officeDocument/2006/relationships/hyperlink" Target="http://www.staysafeonline.org/articles/how-to-protect-yourself-against-deepfakes" TargetMode="External"/><Relationship Id="rId2" Type="http://schemas.openxmlformats.org/officeDocument/2006/relationships/hyperlink" Target="http://www.staysafeonline.org/articles/extra-extra-avoid-fake-news" TargetMode="External"/><Relationship Id="rId1" Type="http://schemas.openxmlformats.org/officeDocument/2006/relationships/slideLayout" Target="../slideLayouts/slideLayout2.xml"/><Relationship Id="rId5" Type="http://schemas.openxmlformats.org/officeDocument/2006/relationships/hyperlink" Target="http://www.staysafeonline.org/articles/when-scammers-call-grandma" TargetMode="External"/><Relationship Id="rId4" Type="http://schemas.openxmlformats.org/officeDocument/2006/relationships/hyperlink" Target="http://www.gao.gov/products/gao-24-107292"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microsoft.com/office/2007/relationships/hdphoto" Target="../media/hdphoto2.wdp"/><Relationship Id="rId5" Type="http://schemas.openxmlformats.org/officeDocument/2006/relationships/image" Target="../media/image4.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2.png"/><Relationship Id="rId7"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jpeg"/><Relationship Id="rId10" Type="http://schemas.openxmlformats.org/officeDocument/2006/relationships/image" Target="../media/image11.png"/><Relationship Id="rId4" Type="http://schemas.microsoft.com/office/2007/relationships/hdphoto" Target="../media/hdphoto1.wdp"/><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image" Target="../media/image2.png"/><Relationship Id="rId7" Type="http://schemas.openxmlformats.org/officeDocument/2006/relationships/diagramData" Target="../diagrams/data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microsoft.com/office/2007/relationships/hdphoto" Target="../media/hdphoto2.wdp"/><Relationship Id="rId11" Type="http://schemas.microsoft.com/office/2007/relationships/diagramDrawing" Target="../diagrams/drawing1.xml"/><Relationship Id="rId5" Type="http://schemas.openxmlformats.org/officeDocument/2006/relationships/image" Target="../media/image4.png"/><Relationship Id="rId10" Type="http://schemas.openxmlformats.org/officeDocument/2006/relationships/diagramColors" Target="../diagrams/colors1.xml"/><Relationship Id="rId4" Type="http://schemas.microsoft.com/office/2007/relationships/hdphoto" Target="../media/hdphoto1.wdp"/><Relationship Id="rId9"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microsoft.com/office/2007/relationships/hdphoto" Target="../media/hdphoto2.wdp"/><Relationship Id="rId5" Type="http://schemas.openxmlformats.org/officeDocument/2006/relationships/image" Target="../media/image4.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7.jpeg"/><Relationship Id="rId5" Type="http://schemas.openxmlformats.org/officeDocument/2006/relationships/hyperlink" Target="http://www.youtube.com/watch?v=_8wIKfxGRoo" TargetMode="Externa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microsoft.com/office/2007/relationships/hdphoto" Target="../media/hdphoto3.wdp"/><Relationship Id="rId5" Type="http://schemas.openxmlformats.org/officeDocument/2006/relationships/image" Target="../media/image18.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microsoft.com/office/2007/relationships/hdphoto" Target="../media/hdphoto2.wdp"/><Relationship Id="rId5" Type="http://schemas.openxmlformats.org/officeDocument/2006/relationships/image" Target="../media/image4.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2.png"/><Relationship Id="rId7" Type="http://schemas.openxmlformats.org/officeDocument/2006/relationships/diagramData" Target="../diagrams/data2.xml"/><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microsoft.com/office/2007/relationships/hdphoto" Target="../media/hdphoto2.wdp"/><Relationship Id="rId11" Type="http://schemas.microsoft.com/office/2007/relationships/diagramDrawing" Target="../diagrams/drawing2.xml"/><Relationship Id="rId5" Type="http://schemas.openxmlformats.org/officeDocument/2006/relationships/image" Target="../media/image4.png"/><Relationship Id="rId10" Type="http://schemas.openxmlformats.org/officeDocument/2006/relationships/diagramColors" Target="../diagrams/colors2.xml"/><Relationship Id="rId4" Type="http://schemas.microsoft.com/office/2007/relationships/hdphoto" Target="../media/hdphoto1.wdp"/><Relationship Id="rId9"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3"/>
        <p:cNvGrpSpPr/>
        <p:nvPr/>
      </p:nvGrpSpPr>
      <p:grpSpPr>
        <a:xfrm>
          <a:off x="0" y="0"/>
          <a:ext cx="0" cy="0"/>
          <a:chOff x="0" y="0"/>
          <a:chExt cx="0" cy="0"/>
        </a:xfrm>
      </p:grpSpPr>
      <p:sp>
        <p:nvSpPr>
          <p:cNvPr id="1028" name="Rectangle 1027">
            <a:extLst>
              <a:ext uri="{FF2B5EF4-FFF2-40B4-BE49-F238E27FC236}">
                <a16:creationId xmlns:a16="http://schemas.microsoft.com/office/drawing/2014/main" id="{5C28659E-412C-4600-B45E-BAE370BC2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What role is AI playing in election disinformation?">
            <a:extLst>
              <a:ext uri="{FF2B5EF4-FFF2-40B4-BE49-F238E27FC236}">
                <a16:creationId xmlns:a16="http://schemas.microsoft.com/office/drawing/2014/main" id="{A76B8F17-8A16-6178-FB11-704A40B68B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091" t="10679"/>
          <a:stretch/>
        </p:blipFill>
        <p:spPr bwMode="auto">
          <a:xfrm>
            <a:off x="20" y="10"/>
            <a:ext cx="9143980" cy="5143489"/>
          </a:xfrm>
          <a:prstGeom prst="rect">
            <a:avLst/>
          </a:prstGeom>
          <a:noFill/>
          <a:extLst>
            <a:ext uri="{909E8E84-426E-40DD-AFC4-6F175D3DCCD1}">
              <a14:hiddenFill xmlns:a14="http://schemas.microsoft.com/office/drawing/2010/main">
                <a:solidFill>
                  <a:srgbClr val="FFFFFF"/>
                </a:solidFill>
              </a14:hiddenFill>
            </a:ext>
          </a:extLst>
        </p:spPr>
      </p:pic>
      <p:sp>
        <p:nvSpPr>
          <p:cNvPr id="1029" name="Rectangle 1028">
            <a:extLst>
              <a:ext uri="{FF2B5EF4-FFF2-40B4-BE49-F238E27FC236}">
                <a16:creationId xmlns:a16="http://schemas.microsoft.com/office/drawing/2014/main" id="{55BE2824-A619-43D4-8CEE-814E76EACE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499"/>
          </a:xfrm>
          <a:prstGeom prst="rect">
            <a:avLst/>
          </a:prstGeom>
          <a:blipFill dpi="0" rotWithShape="1">
            <a:blip r:embed="rId4">
              <a:alphaModFix amt="17000"/>
              <a:duotone>
                <a:schemeClr val="accent1">
                  <a:shade val="45000"/>
                  <a:satMod val="135000"/>
                </a:schemeClr>
                <a:prstClr val="white"/>
              </a:duotone>
              <a:extLst>
                <a:ext uri="{BEBA8EAE-BF5A-486C-A8C5-ECC9F3942E4B}">
                  <a14:imgProps xmlns:a14="http://schemas.microsoft.com/office/drawing/2010/main">
                    <a14:imgLayer r:embed="rId5">
                      <a14:imgEffect>
                        <a14:sharpenSoften amount="25000"/>
                      </a14:imgEffect>
                      <a14:imgEffect>
                        <a14:brightnessContrast bright="20000" contrast="20000"/>
                      </a14:imgEffect>
                    </a14:imgLayer>
                  </a14:imgProps>
                </a:ext>
                <a:ext uri="{28A0092B-C50C-407E-A947-70E740481C1C}">
                  <a14:useLocalDpi xmlns:a14="http://schemas.microsoft.com/office/drawing/2010/main" val="0"/>
                </a:ext>
              </a:extLst>
            </a:blip>
            <a:srcRect/>
            <a:tile tx="0" ty="-254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7F757314-8028-429F-A691-15514DF113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0625" y="1898763"/>
            <a:ext cx="7667244" cy="60512"/>
          </a:xfrm>
          <a:prstGeom prst="rect">
            <a:avLst/>
          </a:prstGeom>
          <a:blipFill dpi="0" rotWithShape="1">
            <a:blip r:embed="rId6">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Rectangle 1036">
            <a:extLst>
              <a:ext uri="{FF2B5EF4-FFF2-40B4-BE49-F238E27FC236}">
                <a16:creationId xmlns:a16="http://schemas.microsoft.com/office/drawing/2014/main" id="{CCFB0F09-9A6D-4393-94DE-D19BB32FF3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0625" y="2002137"/>
            <a:ext cx="7667244" cy="2057400"/>
          </a:xfrm>
          <a:prstGeom prst="rect">
            <a:avLst/>
          </a:prstGeom>
          <a:blipFill dpi="0" rotWithShape="1">
            <a:blip r:embed="rId6">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Rectangle 1038">
            <a:extLst>
              <a:ext uri="{FF2B5EF4-FFF2-40B4-BE49-F238E27FC236}">
                <a16:creationId xmlns:a16="http://schemas.microsoft.com/office/drawing/2014/main" id="{C1A8FF86-3729-44D9-9029-E0816A7E24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0625" y="4113325"/>
            <a:ext cx="7667244" cy="60512"/>
          </a:xfrm>
          <a:prstGeom prst="rect">
            <a:avLst/>
          </a:prstGeom>
          <a:blipFill dpi="0" rotWithShape="1">
            <a:blip r:embed="rId6">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41" name="Group 1040">
            <a:extLst>
              <a:ext uri="{FF2B5EF4-FFF2-40B4-BE49-F238E27FC236}">
                <a16:creationId xmlns:a16="http://schemas.microsoft.com/office/drawing/2014/main" id="{A924F705-30C0-4ED8-9364-62609FAD44D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236911" y="3940245"/>
            <a:ext cx="810678" cy="810677"/>
            <a:chOff x="9685338" y="4460675"/>
            <a:chExt cx="1080904" cy="1080902"/>
          </a:xfrm>
        </p:grpSpPr>
        <p:sp>
          <p:nvSpPr>
            <p:cNvPr id="1042" name="Oval 1041">
              <a:extLst>
                <a:ext uri="{FF2B5EF4-FFF2-40B4-BE49-F238E27FC236}">
                  <a16:creationId xmlns:a16="http://schemas.microsoft.com/office/drawing/2014/main" id="{2011EC6B-5921-4E83-802A-C8EDBFF944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7">
                <a:duotone>
                  <a:schemeClr val="accent1">
                    <a:shade val="45000"/>
                    <a:satMod val="135000"/>
                  </a:schemeClr>
                  <a:prstClr val="white"/>
                </a:duotone>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043" name="Oval 1042">
              <a:extLst>
                <a:ext uri="{FF2B5EF4-FFF2-40B4-BE49-F238E27FC236}">
                  <a16:creationId xmlns:a16="http://schemas.microsoft.com/office/drawing/2014/main" id="{A6591F3A-6CC6-475E-B681-19B2E17DCC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54" name="Google Shape;54;p13"/>
          <p:cNvSpPr txBox="1">
            <a:spLocks noGrp="1"/>
          </p:cNvSpPr>
          <p:nvPr>
            <p:ph type="ctrTitle"/>
          </p:nvPr>
        </p:nvSpPr>
        <p:spPr>
          <a:xfrm>
            <a:off x="788670" y="1959275"/>
            <a:ext cx="7475220" cy="2262867"/>
          </a:xfrm>
          <a:prstGeom prst="rect">
            <a:avLst/>
          </a:prstGeom>
        </p:spPr>
        <p:txBody>
          <a:bodyPr spcFirstLastPara="1" lIns="91425" tIns="91425" rIns="91425" bIns="91425" anchorCtr="0">
            <a:normAutofit/>
          </a:bodyPr>
          <a:lstStyle/>
          <a:p>
            <a:pPr marL="0" lvl="0" indent="0" rtl="0">
              <a:spcBef>
                <a:spcPts val="0"/>
              </a:spcBef>
              <a:spcAft>
                <a:spcPts val="0"/>
              </a:spcAft>
              <a:buNone/>
            </a:pPr>
            <a:r>
              <a:rPr lang="en-US"/>
              <a:t>AI, Deep Fakes, and Disinformation</a:t>
            </a:r>
          </a:p>
        </p:txBody>
      </p:sp>
      <p:sp>
        <p:nvSpPr>
          <p:cNvPr id="55" name="Google Shape;55;p13"/>
          <p:cNvSpPr txBox="1">
            <a:spLocks noGrp="1"/>
          </p:cNvSpPr>
          <p:nvPr>
            <p:ph type="subTitle" idx="1"/>
          </p:nvPr>
        </p:nvSpPr>
        <p:spPr>
          <a:xfrm>
            <a:off x="802386" y="4173837"/>
            <a:ext cx="5918454" cy="465012"/>
          </a:xfrm>
          <a:prstGeom prst="rect">
            <a:avLst/>
          </a:prstGeom>
          <a:ln>
            <a:noFill/>
          </a:ln>
        </p:spPr>
        <p:txBody>
          <a:bodyPr spcFirstLastPara="1" lIns="91425" tIns="91425" rIns="91425" bIns="91425" anchorCtr="0">
            <a:normAutofit/>
          </a:bodyPr>
          <a:lstStyle/>
          <a:p>
            <a:pPr marL="0" lvl="0" indent="0" rtl="0">
              <a:spcBef>
                <a:spcPts val="0"/>
              </a:spcBef>
              <a:spcAft>
                <a:spcPts val="600"/>
              </a:spcAft>
              <a:buNone/>
            </a:pPr>
            <a:r>
              <a:rPr lang="en-US" sz="1500">
                <a:solidFill>
                  <a:schemeClr val="bg1"/>
                </a:solidFill>
              </a:rPr>
              <a:t>By: Arwin, Ben, Brianna, Louis, Madison, and Marino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6DBFAD4-B5FC-442B-A283-381B01B195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551293" y="4672260"/>
            <a:ext cx="342900" cy="342900"/>
            <a:chOff x="11361456" y="6195813"/>
            <a:chExt cx="548640" cy="548640"/>
          </a:xfrm>
        </p:grpSpPr>
        <p:sp>
          <p:nvSpPr>
            <p:cNvPr id="10" name="Oval 9">
              <a:extLst>
                <a:ext uri="{FF2B5EF4-FFF2-40B4-BE49-F238E27FC236}">
                  <a16:creationId xmlns:a16="http://schemas.microsoft.com/office/drawing/2014/main" id="{9B649DC7-8769-4383-A6F2-8F366BA7A1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11" name="Oval 10">
              <a:extLst>
                <a:ext uri="{FF2B5EF4-FFF2-40B4-BE49-F238E27FC236}">
                  <a16:creationId xmlns:a16="http://schemas.microsoft.com/office/drawing/2014/main" id="{0C67FD53-2686-4E0E-BA49-976F78F9A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 useBgFill="1">
        <p:nvSpPr>
          <p:cNvPr id="13" name="Rectangle 12">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78" y="348089"/>
            <a:ext cx="7667244" cy="60512"/>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7" name="Rectangle 16">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78" y="451464"/>
            <a:ext cx="7667244" cy="1039405"/>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9" name="Rectangle 18">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78" y="1528991"/>
            <a:ext cx="7667244" cy="60512"/>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301504BD-926C-D67B-32D6-89194B6D7DC1}"/>
              </a:ext>
            </a:extLst>
          </p:cNvPr>
          <p:cNvSpPr>
            <a:spLocks noGrp="1"/>
          </p:cNvSpPr>
          <p:nvPr>
            <p:ph type="title"/>
          </p:nvPr>
        </p:nvSpPr>
        <p:spPr>
          <a:xfrm>
            <a:off x="802386" y="363474"/>
            <a:ext cx="7543800" cy="1207008"/>
          </a:xfrm>
        </p:spPr>
        <p:txBody>
          <a:bodyPr vert="horz" lIns="91440" tIns="45720" rIns="91440" bIns="45720" rtlCol="0" anchor="ctr">
            <a:normAutofit/>
          </a:bodyPr>
          <a:lstStyle/>
          <a:p>
            <a:pPr defTabSz="914400">
              <a:spcBef>
                <a:spcPct val="0"/>
              </a:spcBef>
            </a:pPr>
            <a:r>
              <a:rPr lang="en-US" sz="5400"/>
              <a:t>Examples</a:t>
            </a:r>
          </a:p>
        </p:txBody>
      </p:sp>
      <p:pic>
        <p:nvPicPr>
          <p:cNvPr id="4" name="Picture 3" descr="A group of women holding signs&#10;&#10;AI-generated content may be incorrect.">
            <a:extLst>
              <a:ext uri="{FF2B5EF4-FFF2-40B4-BE49-F238E27FC236}">
                <a16:creationId xmlns:a16="http://schemas.microsoft.com/office/drawing/2014/main" id="{2532B68D-4781-0392-CB9E-F0BFC42A5D12}"/>
              </a:ext>
            </a:extLst>
          </p:cNvPr>
          <p:cNvPicPr>
            <a:picLocks noChangeAspect="1"/>
          </p:cNvPicPr>
          <p:nvPr/>
        </p:nvPicPr>
        <p:blipFill>
          <a:blip r:embed="rId6"/>
          <a:srcRect l="19179" r="7560" b="1"/>
          <a:stretch/>
        </p:blipFill>
        <p:spPr>
          <a:xfrm>
            <a:off x="382931" y="1839940"/>
            <a:ext cx="3963472" cy="2676412"/>
          </a:xfrm>
          <a:prstGeom prst="rect">
            <a:avLst/>
          </a:prstGeom>
        </p:spPr>
      </p:pic>
      <p:sp>
        <p:nvSpPr>
          <p:cNvPr id="21" name="Oval 20">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51293" y="4672260"/>
            <a:ext cx="342900" cy="34290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23" name="Oval 22">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73188" y="4694155"/>
            <a:ext cx="299110" cy="299111"/>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5" name="Picture 4" descr="A group of women holding signs&#10;&#10;AI-generated content may be incorrect.">
            <a:extLst>
              <a:ext uri="{FF2B5EF4-FFF2-40B4-BE49-F238E27FC236}">
                <a16:creationId xmlns:a16="http://schemas.microsoft.com/office/drawing/2014/main" id="{8C66AE47-9DC0-DFC4-372F-63F95AB32ECC}"/>
              </a:ext>
            </a:extLst>
          </p:cNvPr>
          <p:cNvPicPr>
            <a:picLocks noChangeAspect="1"/>
          </p:cNvPicPr>
          <p:nvPr/>
        </p:nvPicPr>
        <p:blipFill>
          <a:blip r:embed="rId7"/>
          <a:stretch>
            <a:fillRect/>
          </a:stretch>
        </p:blipFill>
        <p:spPr>
          <a:xfrm>
            <a:off x="4446543" y="1841192"/>
            <a:ext cx="4279233" cy="2681540"/>
          </a:xfrm>
          <a:prstGeom prst="rect">
            <a:avLst/>
          </a:prstGeom>
        </p:spPr>
      </p:pic>
      <p:pic>
        <p:nvPicPr>
          <p:cNvPr id="7" name="Picture 6" descr="A person holding signs and a person holding a sign&#10;&#10;AI-generated content may be incorrect.">
            <a:extLst>
              <a:ext uri="{FF2B5EF4-FFF2-40B4-BE49-F238E27FC236}">
                <a16:creationId xmlns:a16="http://schemas.microsoft.com/office/drawing/2014/main" id="{252F67CE-1544-4C1A-E0A5-2820B0CBC7DB}"/>
              </a:ext>
            </a:extLst>
          </p:cNvPr>
          <p:cNvPicPr>
            <a:picLocks noChangeAspect="1"/>
          </p:cNvPicPr>
          <p:nvPr/>
        </p:nvPicPr>
        <p:blipFill>
          <a:blip r:embed="rId8"/>
          <a:stretch>
            <a:fillRect/>
          </a:stretch>
        </p:blipFill>
        <p:spPr>
          <a:xfrm>
            <a:off x="383411" y="361707"/>
            <a:ext cx="8341005" cy="4188590"/>
          </a:xfrm>
          <a:prstGeom prst="rect">
            <a:avLst/>
          </a:prstGeom>
        </p:spPr>
      </p:pic>
    </p:spTree>
    <p:extLst>
      <p:ext uri="{BB962C8B-B14F-4D97-AF65-F5344CB8AC3E}">
        <p14:creationId xmlns:p14="http://schemas.microsoft.com/office/powerpoint/2010/main" val="344159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07"/>
        <p:cNvGrpSpPr/>
        <p:nvPr/>
      </p:nvGrpSpPr>
      <p:grpSpPr>
        <a:xfrm>
          <a:off x="0" y="0"/>
          <a:ext cx="0" cy="0"/>
          <a:chOff x="0" y="0"/>
          <a:chExt cx="0" cy="0"/>
        </a:xfrm>
      </p:grpSpPr>
      <p:grpSp>
        <p:nvGrpSpPr>
          <p:cNvPr id="114" name="Group 113">
            <a:extLst>
              <a:ext uri="{FF2B5EF4-FFF2-40B4-BE49-F238E27FC236}">
                <a16:creationId xmlns:a16="http://schemas.microsoft.com/office/drawing/2014/main" id="{132FD491-28F3-42E7-AEBF-A9E3C462C92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551293" y="4672260"/>
            <a:ext cx="342900" cy="342900"/>
            <a:chOff x="11361456" y="6195813"/>
            <a:chExt cx="548640" cy="548640"/>
          </a:xfrm>
        </p:grpSpPr>
        <p:sp>
          <p:nvSpPr>
            <p:cNvPr id="115" name="Oval 114">
              <a:extLst>
                <a:ext uri="{FF2B5EF4-FFF2-40B4-BE49-F238E27FC236}">
                  <a16:creationId xmlns:a16="http://schemas.microsoft.com/office/drawing/2014/main" id="{AD016B6E-F283-4CFB-9099-05C8DA6AB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116" name="Oval 115">
              <a:extLst>
                <a:ext uri="{FF2B5EF4-FFF2-40B4-BE49-F238E27FC236}">
                  <a16:creationId xmlns:a16="http://schemas.microsoft.com/office/drawing/2014/main" id="{72D0360E-345F-4790-B0A0-03ADC36B5E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 useBgFill="1">
        <p:nvSpPr>
          <p:cNvPr id="118" name="Rectangle 117">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120" name="Group 119">
            <a:extLst>
              <a:ext uri="{FF2B5EF4-FFF2-40B4-BE49-F238E27FC236}">
                <a16:creationId xmlns:a16="http://schemas.microsoft.com/office/drawing/2014/main" id="{E799C3D5-7D55-4046-808C-F290F456D6E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5776" y="1259676"/>
            <a:ext cx="2624148" cy="2624144"/>
            <a:chOff x="1061035" y="1679569"/>
            <a:chExt cx="3498864" cy="3498858"/>
          </a:xfrm>
        </p:grpSpPr>
        <p:sp>
          <p:nvSpPr>
            <p:cNvPr id="121" name="Oval 120">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5">
                <a:duotone>
                  <a:schemeClr val="accent1">
                    <a:shade val="45000"/>
                    <a:satMod val="135000"/>
                  </a:schemeClr>
                  <a:prstClr val="white"/>
                </a:duotone>
                <a:extLst>
                  <a:ext uri="{BEBA8EAE-BF5A-486C-A8C5-ECC9F3942E4B}">
                    <a14:imgProps xmlns:a14="http://schemas.microsoft.com/office/drawing/2010/main">
                      <a14:imgLayer r:embed="rId6">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22" name="Oval 121">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108" name="Google Shape;108;p21"/>
          <p:cNvSpPr txBox="1">
            <a:spLocks noGrp="1"/>
          </p:cNvSpPr>
          <p:nvPr>
            <p:ph type="title"/>
          </p:nvPr>
        </p:nvSpPr>
        <p:spPr>
          <a:xfrm>
            <a:off x="1117608" y="1782646"/>
            <a:ext cx="1980485" cy="1578205"/>
          </a:xfrm>
          <a:prstGeom prst="rect">
            <a:avLst/>
          </a:prstGeom>
          <a:noFill/>
        </p:spPr>
        <p:txBody>
          <a:bodyPr spcFirstLastPara="1" vert="horz" lIns="91440" tIns="45720" rIns="91440" bIns="45720" rtlCol="0" anchor="ctr" anchorCtr="0">
            <a:normAutofit/>
          </a:bodyPr>
          <a:lstStyle/>
          <a:p>
            <a:pPr marL="0" lvl="0" indent="0" algn="ctr" defTabSz="914400">
              <a:spcBef>
                <a:spcPct val="0"/>
              </a:spcBef>
              <a:spcAft>
                <a:spcPts val="0"/>
              </a:spcAft>
            </a:pPr>
            <a:r>
              <a:rPr lang="en-US" sz="2300">
                <a:solidFill>
                  <a:srgbClr val="FFFFFF"/>
                </a:solidFill>
              </a:rPr>
              <a:t>What are Deep Fakes ?</a:t>
            </a:r>
          </a:p>
        </p:txBody>
      </p:sp>
      <p:sp>
        <p:nvSpPr>
          <p:cNvPr id="124" name="Rectangle 123">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626708" y="2541494"/>
            <a:ext cx="2743200" cy="60512"/>
          </a:xfrm>
          <a:prstGeom prst="rect">
            <a:avLst/>
          </a:prstGeom>
          <a:blipFill dpi="0" rotWithShape="1">
            <a:blip r:embed="rId7">
              <a:alphaModFix amt="85000"/>
              <a:lum bright="70000" contrast="-70000"/>
              <a:extLst>
                <a:ext uri="{BEBA8EAE-BF5A-486C-A8C5-ECC9F3942E4B}">
                  <a14:imgProps xmlns:a14="http://schemas.microsoft.com/office/drawing/2010/main">
                    <a14:imgLayer r:embed="rId8">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9" name="Google Shape;109;p21"/>
          <p:cNvSpPr txBox="1">
            <a:spLocks noGrp="1"/>
          </p:cNvSpPr>
          <p:nvPr>
            <p:ph type="body" idx="1"/>
          </p:nvPr>
        </p:nvSpPr>
        <p:spPr>
          <a:xfrm>
            <a:off x="4572000" y="638745"/>
            <a:ext cx="3856994" cy="4055409"/>
          </a:xfrm>
          <a:prstGeom prst="rect">
            <a:avLst/>
          </a:prstGeom>
        </p:spPr>
        <p:txBody>
          <a:bodyPr spcFirstLastPara="1" vert="horz" lIns="91440" tIns="45720" rIns="91440" bIns="45720" rtlCol="0" anchor="ctr" anchorCtr="0">
            <a:normAutofit/>
          </a:bodyPr>
          <a:lstStyle/>
          <a:p>
            <a:pPr marL="457200" lvl="0" indent="-182880" defTabSz="914400">
              <a:spcBef>
                <a:spcPts val="0"/>
              </a:spcBef>
              <a:spcAft>
                <a:spcPts val="0"/>
              </a:spcAft>
              <a:buSzPct val="85000"/>
              <a:buFont typeface="Wingdings" pitchFamily="2" charset="2"/>
              <a:buChar char="§"/>
            </a:pPr>
            <a:r>
              <a:rPr lang="en-US"/>
              <a:t>Deep Fakes are audio, images, or videos of people generated through AI technology. </a:t>
            </a:r>
          </a:p>
          <a:p>
            <a:pPr marL="457200" lvl="0" indent="-182880" defTabSz="914400">
              <a:spcBef>
                <a:spcPts val="0"/>
              </a:spcBef>
              <a:spcAft>
                <a:spcPts val="0"/>
              </a:spcAft>
              <a:buSzPct val="85000"/>
              <a:buFont typeface="Wingdings" pitchFamily="2" charset="2"/>
              <a:buChar char="§"/>
            </a:pPr>
            <a:r>
              <a:rPr lang="en-US"/>
              <a:t>Deep Fakes are usually highly realistic and capture people doing or saying things that they never actually did. </a:t>
            </a:r>
          </a:p>
          <a:p>
            <a:pPr marL="457200" lvl="0" indent="-182880" defTabSz="914400">
              <a:spcBef>
                <a:spcPts val="0"/>
              </a:spcBef>
              <a:spcAft>
                <a:spcPts val="0"/>
              </a:spcAft>
              <a:buSzPct val="85000"/>
              <a:buFont typeface="Wingdings" pitchFamily="2" charset="2"/>
              <a:buChar char="§"/>
            </a:pPr>
            <a:r>
              <a:rPr lang="en-US"/>
              <a:t>Deepfake images are made through the use of Generative Adversarial Networks. </a:t>
            </a:r>
          </a:p>
          <a:p>
            <a:pPr marL="457200" lvl="0" indent="-182880" defTabSz="914400">
              <a:spcBef>
                <a:spcPts val="0"/>
              </a:spcBef>
              <a:spcAft>
                <a:spcPts val="0"/>
              </a:spcAft>
              <a:buSzPct val="85000"/>
              <a:buFont typeface="Wingdings" pitchFamily="2" charset="2"/>
              <a:buChar char="§"/>
            </a:pPr>
            <a:r>
              <a:rPr lang="en-US"/>
              <a:t>Images from all over the web are gathered and then processed, and fine-tuning is done to these images through a generator. </a:t>
            </a:r>
          </a:p>
          <a:p>
            <a:pPr marL="457200" lvl="0" indent="-182880" defTabSz="914400">
              <a:spcBef>
                <a:spcPts val="0"/>
              </a:spcBef>
              <a:spcAft>
                <a:spcPts val="0"/>
              </a:spcAft>
              <a:buSzPct val="85000"/>
              <a:buFont typeface="Wingdings" pitchFamily="2" charset="2"/>
              <a:buChar char="§"/>
            </a:pPr>
            <a:r>
              <a:rPr lang="en-US"/>
              <a:t>Deepfake audios are made by detecting one's voice to convert text into spoken audio through AI. </a:t>
            </a:r>
          </a:p>
          <a:p>
            <a:pPr marL="0" lvl="0" indent="-182880" defTabSz="914400">
              <a:spcBef>
                <a:spcPts val="1200"/>
              </a:spcBef>
              <a:spcAft>
                <a:spcPts val="1200"/>
              </a:spcAft>
              <a:buSzPct val="85000"/>
              <a:buFont typeface="Wingdings" pitchFamily="2" charset="2"/>
              <a:buChar char="§"/>
            </a:pP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3"/>
        <p:cNvGrpSpPr/>
        <p:nvPr/>
      </p:nvGrpSpPr>
      <p:grpSpPr>
        <a:xfrm>
          <a:off x="0" y="0"/>
          <a:ext cx="0" cy="0"/>
          <a:chOff x="0" y="0"/>
          <a:chExt cx="0" cy="0"/>
        </a:xfrm>
      </p:grpSpPr>
      <p:grpSp>
        <p:nvGrpSpPr>
          <p:cNvPr id="147" name="Group 146">
            <a:extLst>
              <a:ext uri="{FF2B5EF4-FFF2-40B4-BE49-F238E27FC236}">
                <a16:creationId xmlns:a16="http://schemas.microsoft.com/office/drawing/2014/main" id="{01C40124-1649-4FF2-8F64-C8284EB9FD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551293" y="4672260"/>
            <a:ext cx="342900" cy="342900"/>
            <a:chOff x="11361456" y="6195813"/>
            <a:chExt cx="548640" cy="548640"/>
          </a:xfrm>
        </p:grpSpPr>
        <p:sp>
          <p:nvSpPr>
            <p:cNvPr id="123" name="Oval 122">
              <a:extLst>
                <a:ext uri="{FF2B5EF4-FFF2-40B4-BE49-F238E27FC236}">
                  <a16:creationId xmlns:a16="http://schemas.microsoft.com/office/drawing/2014/main" id="{086727CD-9977-4B25-9516-2B6E06AAA6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24" name="Oval 123">
              <a:extLst>
                <a:ext uri="{FF2B5EF4-FFF2-40B4-BE49-F238E27FC236}">
                  <a16:creationId xmlns:a16="http://schemas.microsoft.com/office/drawing/2014/main" id="{219F4D31-E06B-4B98-A1F1-A29AFCBDD0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148" name="Rectangle 147">
            <a:extLst>
              <a:ext uri="{FF2B5EF4-FFF2-40B4-BE49-F238E27FC236}">
                <a16:creationId xmlns:a16="http://schemas.microsoft.com/office/drawing/2014/main" id="{04C6A80A-C3F4-48DE-80ED-845C8B3E13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7552" y="0"/>
            <a:ext cx="5656448" cy="5143499"/>
          </a:xfrm>
          <a:prstGeom prst="rect">
            <a:avLst/>
          </a:prstGeom>
          <a:blipFill dpi="0" rotWithShape="1">
            <a:blip r:embed="rId5">
              <a:alphaModFix amt="60000"/>
              <a:lum bright="70000" contrast="-70000"/>
              <a:extLst>
                <a:ext uri="{BEBA8EAE-BF5A-486C-A8C5-ECC9F3942E4B}">
                  <a14:imgProps xmlns:a14="http://schemas.microsoft.com/office/drawing/2010/main">
                    <a14:imgLayer r:embed="rId6">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Google Shape;114;p22"/>
          <p:cNvSpPr txBox="1">
            <a:spLocks noGrp="1"/>
          </p:cNvSpPr>
          <p:nvPr>
            <p:ph type="title"/>
          </p:nvPr>
        </p:nvSpPr>
        <p:spPr>
          <a:xfrm>
            <a:off x="3727581" y="363474"/>
            <a:ext cx="5047708" cy="1207008"/>
          </a:xfrm>
          <a:prstGeom prst="rect">
            <a:avLst/>
          </a:prstGeom>
          <a:ln>
            <a:noFill/>
          </a:ln>
        </p:spPr>
        <p:txBody>
          <a:bodyPr spcFirstLastPara="1" vert="horz" lIns="91440" tIns="45720" rIns="91440" bIns="45720" rtlCol="0" anchor="ctr" anchorCtr="0">
            <a:normAutofit/>
          </a:bodyPr>
          <a:lstStyle/>
          <a:p>
            <a:pPr marL="0" lvl="0" indent="0" algn="ctr" defTabSz="914400">
              <a:spcBef>
                <a:spcPct val="0"/>
              </a:spcBef>
              <a:spcAft>
                <a:spcPts val="0"/>
              </a:spcAft>
            </a:pPr>
            <a:r>
              <a:rPr lang="en-US" sz="3600"/>
              <a:t>Deep Fakes vs Real Images </a:t>
            </a:r>
          </a:p>
        </p:txBody>
      </p:sp>
      <p:pic>
        <p:nvPicPr>
          <p:cNvPr id="116" name="Google Shape;116;p22"/>
          <p:cNvPicPr preferRelativeResize="0"/>
          <p:nvPr/>
        </p:nvPicPr>
        <p:blipFill>
          <a:blip r:embed="rId7"/>
          <a:stretch>
            <a:fillRect/>
          </a:stretch>
        </p:blipFill>
        <p:spPr>
          <a:xfrm>
            <a:off x="228600" y="479584"/>
            <a:ext cx="3130269" cy="2092165"/>
          </a:xfrm>
          <a:prstGeom prst="rect">
            <a:avLst/>
          </a:prstGeom>
          <a:noFill/>
        </p:spPr>
      </p:pic>
      <p:pic>
        <p:nvPicPr>
          <p:cNvPr id="115" name="Google Shape;115;p22"/>
          <p:cNvPicPr preferRelativeResize="0"/>
          <p:nvPr/>
        </p:nvPicPr>
        <p:blipFill>
          <a:blip r:embed="rId8"/>
          <a:stretch>
            <a:fillRect/>
          </a:stretch>
        </p:blipFill>
        <p:spPr>
          <a:xfrm>
            <a:off x="228600" y="2571750"/>
            <a:ext cx="3130268" cy="2571750"/>
          </a:xfrm>
          <a:prstGeom prst="rect">
            <a:avLst/>
          </a:prstGeom>
          <a:noFill/>
        </p:spPr>
      </p:pic>
      <p:sp>
        <p:nvSpPr>
          <p:cNvPr id="117" name="Google Shape;117;p22"/>
          <p:cNvSpPr txBox="1"/>
          <p:nvPr/>
        </p:nvSpPr>
        <p:spPr>
          <a:xfrm>
            <a:off x="3727581" y="1591056"/>
            <a:ext cx="5047707" cy="3038094"/>
          </a:xfrm>
          <a:prstGeom prst="rect">
            <a:avLst/>
          </a:prstGeom>
        </p:spPr>
        <p:txBody>
          <a:bodyPr spcFirstLastPara="1" vert="horz" lIns="91440" tIns="45720" rIns="91440" bIns="45720" rtlCol="0" anchorCtr="0">
            <a:normAutofit lnSpcReduction="10000"/>
          </a:bodyPr>
          <a:lstStyle/>
          <a:p>
            <a:pPr marL="0" lvl="0" indent="-182880">
              <a:lnSpc>
                <a:spcPct val="90000"/>
              </a:lnSpc>
              <a:spcBef>
                <a:spcPts val="0"/>
              </a:spcBef>
              <a:spcAft>
                <a:spcPts val="0"/>
              </a:spcAft>
              <a:buClr>
                <a:schemeClr val="accent1">
                  <a:lumMod val="75000"/>
                </a:schemeClr>
              </a:buClr>
              <a:buSzPct val="85000"/>
              <a:buFont typeface="Wingdings" pitchFamily="2" charset="2"/>
              <a:buChar char="§"/>
            </a:pPr>
            <a:r>
              <a:rPr lang="en-US" sz="2000"/>
              <a:t>Deep Fake images may have inconsistent lighting qualities</a:t>
            </a:r>
          </a:p>
          <a:p>
            <a:pPr marL="0" lvl="0" indent="-182880">
              <a:lnSpc>
                <a:spcPct val="90000"/>
              </a:lnSpc>
              <a:spcBef>
                <a:spcPts val="1200"/>
              </a:spcBef>
              <a:spcAft>
                <a:spcPts val="0"/>
              </a:spcAft>
              <a:buClr>
                <a:schemeClr val="accent1">
                  <a:lumMod val="75000"/>
                </a:schemeClr>
              </a:buClr>
              <a:buSzPct val="85000"/>
              <a:buFont typeface="Wingdings" pitchFamily="2" charset="2"/>
              <a:buChar char="§"/>
            </a:pPr>
            <a:r>
              <a:rPr lang="en-US" sz="2000"/>
              <a:t>Adjusted skin tones and textures, </a:t>
            </a:r>
          </a:p>
          <a:p>
            <a:pPr marL="0" lvl="0" indent="-182880">
              <a:lnSpc>
                <a:spcPct val="90000"/>
              </a:lnSpc>
              <a:spcBef>
                <a:spcPts val="1200"/>
              </a:spcBef>
              <a:spcAft>
                <a:spcPts val="0"/>
              </a:spcAft>
              <a:buClr>
                <a:schemeClr val="accent1">
                  <a:lumMod val="75000"/>
                </a:schemeClr>
              </a:buClr>
              <a:buSzPct val="85000"/>
              <a:buFont typeface="Wingdings" pitchFamily="2" charset="2"/>
              <a:buChar char="§"/>
            </a:pPr>
            <a:r>
              <a:rPr lang="en-US" sz="2000"/>
              <a:t>Changes in eye placement (may be off centered), or the image may look to “perfect.”</a:t>
            </a:r>
          </a:p>
          <a:p>
            <a:pPr marL="0" lvl="0" indent="-182880">
              <a:lnSpc>
                <a:spcPct val="90000"/>
              </a:lnSpc>
              <a:spcBef>
                <a:spcPts val="1200"/>
              </a:spcBef>
              <a:spcAft>
                <a:spcPts val="0"/>
              </a:spcAft>
              <a:buClr>
                <a:schemeClr val="accent1">
                  <a:lumMod val="75000"/>
                </a:schemeClr>
              </a:buClr>
              <a:buSzPct val="85000"/>
              <a:buFont typeface="Wingdings" pitchFamily="2" charset="2"/>
              <a:buChar char="§"/>
            </a:pPr>
            <a:r>
              <a:rPr lang="en-US" sz="2000"/>
              <a:t>Real images will have natural lighting, consistency in shadows, realism in textures and facial features will be aligned. </a:t>
            </a:r>
          </a:p>
          <a:p>
            <a:pPr marL="0" lvl="0" indent="-182880">
              <a:lnSpc>
                <a:spcPct val="90000"/>
              </a:lnSpc>
              <a:spcBef>
                <a:spcPts val="1200"/>
              </a:spcBef>
              <a:spcAft>
                <a:spcPts val="0"/>
              </a:spcAft>
              <a:buClr>
                <a:schemeClr val="accent1">
                  <a:lumMod val="75000"/>
                </a:schemeClr>
              </a:buClr>
              <a:buSzPct val="85000"/>
              <a:buFont typeface="Wingdings" pitchFamily="2" charset="2"/>
              <a:buChar char="§"/>
            </a:pPr>
            <a:endParaRPr lang="en-US" sz="1400"/>
          </a:p>
        </p:txBody>
      </p:sp>
      <p:grpSp>
        <p:nvGrpSpPr>
          <p:cNvPr id="149" name="Group 148">
            <a:extLst>
              <a:ext uri="{FF2B5EF4-FFF2-40B4-BE49-F238E27FC236}">
                <a16:creationId xmlns:a16="http://schemas.microsoft.com/office/drawing/2014/main" id="{9E2417C7-A82F-44F7-A96F-B751F3302F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551293" y="4672260"/>
            <a:ext cx="342900" cy="342900"/>
            <a:chOff x="11361456" y="6195813"/>
            <a:chExt cx="548640" cy="548640"/>
          </a:xfrm>
        </p:grpSpPr>
        <p:sp>
          <p:nvSpPr>
            <p:cNvPr id="129" name="Oval 128">
              <a:extLst>
                <a:ext uri="{FF2B5EF4-FFF2-40B4-BE49-F238E27FC236}">
                  <a16:creationId xmlns:a16="http://schemas.microsoft.com/office/drawing/2014/main" id="{C41F7344-9C8B-4289-B22F-5A9BE386F0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3">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50" name="Oval 149">
              <a:extLst>
                <a:ext uri="{FF2B5EF4-FFF2-40B4-BE49-F238E27FC236}">
                  <a16:creationId xmlns:a16="http://schemas.microsoft.com/office/drawing/2014/main" id="{3D44D01D-A2CB-4AC9-9D70-A4DC027D1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1"/>
        <p:cNvGrpSpPr/>
        <p:nvPr/>
      </p:nvGrpSpPr>
      <p:grpSpPr>
        <a:xfrm>
          <a:off x="0" y="0"/>
          <a:ext cx="0" cy="0"/>
          <a:chOff x="0" y="0"/>
          <a:chExt cx="0" cy="0"/>
        </a:xfrm>
      </p:grpSpPr>
      <p:grpSp>
        <p:nvGrpSpPr>
          <p:cNvPr id="156" name="Group 155">
            <a:extLst>
              <a:ext uri="{FF2B5EF4-FFF2-40B4-BE49-F238E27FC236}">
                <a16:creationId xmlns:a16="http://schemas.microsoft.com/office/drawing/2014/main" id="{F85E0883-9001-4D4E-9C91-E8D165DAF9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551293" y="4672260"/>
            <a:ext cx="342900" cy="342900"/>
            <a:chOff x="11361456" y="6195813"/>
            <a:chExt cx="548640" cy="548640"/>
          </a:xfrm>
        </p:grpSpPr>
        <p:sp>
          <p:nvSpPr>
            <p:cNvPr id="131" name="Oval 130">
              <a:extLst>
                <a:ext uri="{FF2B5EF4-FFF2-40B4-BE49-F238E27FC236}">
                  <a16:creationId xmlns:a16="http://schemas.microsoft.com/office/drawing/2014/main" id="{94AEEF45-F5C8-4322-9C98-33BB7A5A2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132" name="Oval 131">
              <a:extLst>
                <a:ext uri="{FF2B5EF4-FFF2-40B4-BE49-F238E27FC236}">
                  <a16:creationId xmlns:a16="http://schemas.microsoft.com/office/drawing/2014/main" id="{185E4386-A445-455A-91C4-16DE5DA9FC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
        <p:nvSpPr>
          <p:cNvPr id="122" name="Google Shape;122;p23"/>
          <p:cNvSpPr txBox="1">
            <a:spLocks noGrp="1"/>
          </p:cNvSpPr>
          <p:nvPr>
            <p:ph type="title"/>
          </p:nvPr>
        </p:nvSpPr>
        <p:spPr>
          <a:xfrm>
            <a:off x="802386" y="363474"/>
            <a:ext cx="7543800" cy="1207008"/>
          </a:xfrm>
          <a:prstGeom prst="rect">
            <a:avLst/>
          </a:prstGeom>
        </p:spPr>
        <p:txBody>
          <a:bodyPr spcFirstLastPara="1" vert="horz" lIns="91440" tIns="45720" rIns="91440" bIns="45720" rtlCol="0" anchor="ctr" anchorCtr="0">
            <a:normAutofit/>
          </a:bodyPr>
          <a:lstStyle/>
          <a:p>
            <a:pPr marL="0" lvl="0" indent="0" defTabSz="914400">
              <a:spcBef>
                <a:spcPct val="0"/>
              </a:spcBef>
              <a:spcAft>
                <a:spcPts val="0"/>
              </a:spcAft>
              <a:buClr>
                <a:schemeClr val="dk1"/>
              </a:buClr>
              <a:buSzPts val="990"/>
            </a:pPr>
            <a:r>
              <a:rPr lang="en-US" sz="3800" dirty="0"/>
              <a:t>Mitigation/prevention measures</a:t>
            </a:r>
          </a:p>
        </p:txBody>
      </p:sp>
      <p:sp>
        <p:nvSpPr>
          <p:cNvPr id="157" name="Rectangle 156">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0100" y="1509969"/>
            <a:ext cx="7543800" cy="60513"/>
          </a:xfrm>
          <a:prstGeom prst="rect">
            <a:avLst/>
          </a:prstGeom>
          <a:blipFill dpi="0" rotWithShape="1">
            <a:blip r:embed="rId5">
              <a:alphaModFix amt="85000"/>
              <a:lum bright="70000" contrast="-70000"/>
              <a:extLst>
                <a:ext uri="{BEBA8EAE-BF5A-486C-A8C5-ECC9F3942E4B}">
                  <a14:imgProps xmlns:a14="http://schemas.microsoft.com/office/drawing/2010/main">
                    <a14:imgLayer r:embed="rId6">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25" name="Google Shape;123;p23">
            <a:extLst>
              <a:ext uri="{FF2B5EF4-FFF2-40B4-BE49-F238E27FC236}">
                <a16:creationId xmlns:a16="http://schemas.microsoft.com/office/drawing/2014/main" id="{53988622-C810-A7E1-989B-3348593EE878}"/>
              </a:ext>
            </a:extLst>
          </p:cNvPr>
          <p:cNvGraphicFramePr/>
          <p:nvPr>
            <p:extLst>
              <p:ext uri="{D42A27DB-BD31-4B8C-83A1-F6EECF244321}">
                <p14:modId xmlns:p14="http://schemas.microsoft.com/office/powerpoint/2010/main" val="877936312"/>
              </p:ext>
            </p:extLst>
          </p:nvPr>
        </p:nvGraphicFramePr>
        <p:xfrm>
          <a:off x="512956" y="1509969"/>
          <a:ext cx="8359342" cy="350519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1"/>
        <p:cNvGrpSpPr/>
        <p:nvPr/>
      </p:nvGrpSpPr>
      <p:grpSpPr>
        <a:xfrm>
          <a:off x="0" y="0"/>
          <a:ext cx="0" cy="0"/>
          <a:chOff x="0" y="0"/>
          <a:chExt cx="0" cy="0"/>
        </a:xfrm>
      </p:grpSpPr>
      <p:grpSp>
        <p:nvGrpSpPr>
          <p:cNvPr id="149" name="Group 148">
            <a:extLst>
              <a:ext uri="{FF2B5EF4-FFF2-40B4-BE49-F238E27FC236}">
                <a16:creationId xmlns:a16="http://schemas.microsoft.com/office/drawing/2014/main" id="{16DBFAD4-B5FC-442B-A283-381B01B195F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551293" y="4672260"/>
            <a:ext cx="342900" cy="342900"/>
            <a:chOff x="11361456" y="6195813"/>
            <a:chExt cx="548640" cy="548640"/>
          </a:xfrm>
        </p:grpSpPr>
        <p:sp>
          <p:nvSpPr>
            <p:cNvPr id="150" name="Oval 149">
              <a:extLst>
                <a:ext uri="{FF2B5EF4-FFF2-40B4-BE49-F238E27FC236}">
                  <a16:creationId xmlns:a16="http://schemas.microsoft.com/office/drawing/2014/main" id="{9B649DC7-8769-4383-A6F2-8F366BA7A1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151" name="Oval 150">
              <a:extLst>
                <a:ext uri="{FF2B5EF4-FFF2-40B4-BE49-F238E27FC236}">
                  <a16:creationId xmlns:a16="http://schemas.microsoft.com/office/drawing/2014/main" id="{0C67FD53-2686-4E0E-BA49-976F78F9A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 useBgFill="1">
        <p:nvSpPr>
          <p:cNvPr id="153" name="Rectangle 152">
            <a:extLst>
              <a:ext uri="{FF2B5EF4-FFF2-40B4-BE49-F238E27FC236}">
                <a16:creationId xmlns:a16="http://schemas.microsoft.com/office/drawing/2014/main" id="{D8AFD15B-CF29-4306-884F-47675092F9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Google Shape;142;p26"/>
          <p:cNvSpPr txBox="1">
            <a:spLocks noGrp="1"/>
          </p:cNvSpPr>
          <p:nvPr>
            <p:ph type="title"/>
          </p:nvPr>
        </p:nvSpPr>
        <p:spPr>
          <a:xfrm>
            <a:off x="4940658" y="1036623"/>
            <a:ext cx="3651884" cy="1138488"/>
          </a:xfrm>
          <a:prstGeom prst="rect">
            <a:avLst/>
          </a:prstGeom>
        </p:spPr>
        <p:txBody>
          <a:bodyPr spcFirstLastPara="1" vert="horz" lIns="91440" tIns="45720" rIns="91440" bIns="45720" rtlCol="0" anchor="ctr" anchorCtr="0">
            <a:normAutofit/>
          </a:bodyPr>
          <a:lstStyle/>
          <a:p>
            <a:pPr algn="ctr" defTabSz="914400">
              <a:spcBef>
                <a:spcPct val="0"/>
              </a:spcBef>
            </a:pPr>
            <a:r>
              <a:rPr lang="en-US" sz="3300">
                <a:solidFill>
                  <a:srgbClr val="000000"/>
                </a:solidFill>
              </a:rPr>
              <a:t>Is this safe to Post online?</a:t>
            </a:r>
          </a:p>
        </p:txBody>
      </p:sp>
      <p:pic>
        <p:nvPicPr>
          <p:cNvPr id="144" name="Google Shape;144;p26" title="question-mark-red-hand-drawn-doodle-faq-symbol-vector.jpg"/>
          <p:cNvPicPr preferRelativeResize="0"/>
          <p:nvPr/>
        </p:nvPicPr>
        <p:blipFill>
          <a:blip r:embed="rId5"/>
          <a:srcRect l="5098" r="172"/>
          <a:stretch/>
        </p:blipFill>
        <p:spPr>
          <a:xfrm>
            <a:off x="-7399" y="301485"/>
            <a:ext cx="4586799" cy="4842015"/>
          </a:xfrm>
          <a:custGeom>
            <a:avLst/>
            <a:gdLst/>
            <a:ahLst/>
            <a:cxnLst/>
            <a:rect l="l" t="t" r="r" b="b"/>
            <a:pathLst>
              <a:path w="6115733" h="6456021">
                <a:moveTo>
                  <a:pt x="2259477" y="433395"/>
                </a:moveTo>
                <a:cubicBezTo>
                  <a:pt x="4149632" y="433395"/>
                  <a:pt x="5681904" y="1964133"/>
                  <a:pt x="5681904" y="3852396"/>
                </a:cubicBezTo>
                <a:cubicBezTo>
                  <a:pt x="5681904" y="4796527"/>
                  <a:pt x="5298836" y="5651278"/>
                  <a:pt x="4679499" y="6269995"/>
                </a:cubicBezTo>
                <a:lnTo>
                  <a:pt x="4474613" y="6456021"/>
                </a:lnTo>
                <a:lnTo>
                  <a:pt x="44341" y="6456021"/>
                </a:lnTo>
                <a:lnTo>
                  <a:pt x="0" y="6415762"/>
                </a:lnTo>
                <a:lnTo>
                  <a:pt x="0" y="1289029"/>
                </a:lnTo>
                <a:lnTo>
                  <a:pt x="82495" y="1214128"/>
                </a:lnTo>
                <a:cubicBezTo>
                  <a:pt x="674092" y="726388"/>
                  <a:pt x="1432534" y="433395"/>
                  <a:pt x="2259477" y="433395"/>
                </a:cubicBezTo>
                <a:close/>
                <a:moveTo>
                  <a:pt x="2259477" y="0"/>
                </a:moveTo>
                <a:cubicBezTo>
                  <a:pt x="4389229" y="0"/>
                  <a:pt x="6115733" y="1724776"/>
                  <a:pt x="6115733" y="3852396"/>
                </a:cubicBezTo>
                <a:cubicBezTo>
                  <a:pt x="6115733" y="4783230"/>
                  <a:pt x="5785270" y="5636956"/>
                  <a:pt x="5235152" y="6302877"/>
                </a:cubicBezTo>
                <a:lnTo>
                  <a:pt x="5095826" y="6456021"/>
                </a:lnTo>
                <a:lnTo>
                  <a:pt x="4617788" y="6456021"/>
                </a:lnTo>
                <a:lnTo>
                  <a:pt x="4747668" y="6338096"/>
                </a:lnTo>
                <a:cubicBezTo>
                  <a:pt x="5384452" y="5701950"/>
                  <a:pt x="5778311" y="4823122"/>
                  <a:pt x="5778311" y="3852396"/>
                </a:cubicBezTo>
                <a:cubicBezTo>
                  <a:pt x="5778311" y="1910944"/>
                  <a:pt x="4202875" y="337085"/>
                  <a:pt x="2259477" y="337085"/>
                </a:cubicBezTo>
                <a:cubicBezTo>
                  <a:pt x="1409240" y="337085"/>
                  <a:pt x="629434" y="638331"/>
                  <a:pt x="21172" y="1139811"/>
                </a:cubicBezTo>
                <a:lnTo>
                  <a:pt x="0" y="1159034"/>
                </a:lnTo>
                <a:lnTo>
                  <a:pt x="0" y="735177"/>
                </a:lnTo>
                <a:lnTo>
                  <a:pt x="103407" y="657929"/>
                </a:lnTo>
                <a:cubicBezTo>
                  <a:pt x="718869" y="242547"/>
                  <a:pt x="1460820" y="0"/>
                  <a:pt x="2259477" y="0"/>
                </a:cubicBezTo>
                <a:close/>
              </a:path>
            </a:pathLst>
          </a:custGeom>
          <a:noFill/>
        </p:spPr>
      </p:pic>
      <p:sp>
        <p:nvSpPr>
          <p:cNvPr id="155" name="Freeform: Shape 154">
            <a:extLst>
              <a:ext uri="{FF2B5EF4-FFF2-40B4-BE49-F238E27FC236}">
                <a16:creationId xmlns:a16="http://schemas.microsoft.com/office/drawing/2014/main" id="{96349AB3-1BD3-41E1-8979-1DBDCB5CDC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99" y="301485"/>
            <a:ext cx="4586799" cy="4842015"/>
          </a:xfrm>
          <a:custGeom>
            <a:avLst/>
            <a:gdLst>
              <a:gd name="connsiteX0" fmla="*/ 2259477 w 6115733"/>
              <a:gd name="connsiteY0" fmla="*/ 433395 h 6456021"/>
              <a:gd name="connsiteX1" fmla="*/ 5681904 w 6115733"/>
              <a:gd name="connsiteY1" fmla="*/ 3852396 h 6456021"/>
              <a:gd name="connsiteX2" fmla="*/ 4679499 w 6115733"/>
              <a:gd name="connsiteY2" fmla="*/ 6269995 h 6456021"/>
              <a:gd name="connsiteX3" fmla="*/ 4474613 w 6115733"/>
              <a:gd name="connsiteY3" fmla="*/ 6456021 h 6456021"/>
              <a:gd name="connsiteX4" fmla="*/ 44341 w 6115733"/>
              <a:gd name="connsiteY4" fmla="*/ 6456021 h 6456021"/>
              <a:gd name="connsiteX5" fmla="*/ 0 w 6115733"/>
              <a:gd name="connsiteY5" fmla="*/ 6415762 h 6456021"/>
              <a:gd name="connsiteX6" fmla="*/ 0 w 6115733"/>
              <a:gd name="connsiteY6" fmla="*/ 1289029 h 6456021"/>
              <a:gd name="connsiteX7" fmla="*/ 82495 w 6115733"/>
              <a:gd name="connsiteY7" fmla="*/ 1214128 h 6456021"/>
              <a:gd name="connsiteX8" fmla="*/ 2259477 w 6115733"/>
              <a:gd name="connsiteY8" fmla="*/ 433395 h 6456021"/>
              <a:gd name="connsiteX9" fmla="*/ 2259477 w 6115733"/>
              <a:gd name="connsiteY9" fmla="*/ 0 h 6456021"/>
              <a:gd name="connsiteX10" fmla="*/ 6115733 w 6115733"/>
              <a:gd name="connsiteY10" fmla="*/ 3852396 h 6456021"/>
              <a:gd name="connsiteX11" fmla="*/ 5235152 w 6115733"/>
              <a:gd name="connsiteY11" fmla="*/ 6302877 h 6456021"/>
              <a:gd name="connsiteX12" fmla="*/ 5095826 w 6115733"/>
              <a:gd name="connsiteY12" fmla="*/ 6456021 h 6456021"/>
              <a:gd name="connsiteX13" fmla="*/ 4617788 w 6115733"/>
              <a:gd name="connsiteY13" fmla="*/ 6456021 h 6456021"/>
              <a:gd name="connsiteX14" fmla="*/ 4747668 w 6115733"/>
              <a:gd name="connsiteY14" fmla="*/ 6338096 h 6456021"/>
              <a:gd name="connsiteX15" fmla="*/ 5778311 w 6115733"/>
              <a:gd name="connsiteY15" fmla="*/ 3852396 h 6456021"/>
              <a:gd name="connsiteX16" fmla="*/ 2259477 w 6115733"/>
              <a:gd name="connsiteY16" fmla="*/ 337085 h 6456021"/>
              <a:gd name="connsiteX17" fmla="*/ 21172 w 6115733"/>
              <a:gd name="connsiteY17" fmla="*/ 1139811 h 6456021"/>
              <a:gd name="connsiteX18" fmla="*/ 0 w 6115733"/>
              <a:gd name="connsiteY18" fmla="*/ 1159034 h 6456021"/>
              <a:gd name="connsiteX19" fmla="*/ 0 w 6115733"/>
              <a:gd name="connsiteY19" fmla="*/ 735177 h 6456021"/>
              <a:gd name="connsiteX20" fmla="*/ 103407 w 6115733"/>
              <a:gd name="connsiteY20" fmla="*/ 657929 h 6456021"/>
              <a:gd name="connsiteX21" fmla="*/ 2259477 w 6115733"/>
              <a:gd name="connsiteY21" fmla="*/ 0 h 6456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6115733" h="6456021">
                <a:moveTo>
                  <a:pt x="2259477" y="433395"/>
                </a:moveTo>
                <a:cubicBezTo>
                  <a:pt x="4149632" y="433395"/>
                  <a:pt x="5681904" y="1964133"/>
                  <a:pt x="5681904" y="3852396"/>
                </a:cubicBezTo>
                <a:cubicBezTo>
                  <a:pt x="5681904" y="4796527"/>
                  <a:pt x="5298836" y="5651278"/>
                  <a:pt x="4679499" y="6269995"/>
                </a:cubicBezTo>
                <a:lnTo>
                  <a:pt x="4474613" y="6456021"/>
                </a:lnTo>
                <a:lnTo>
                  <a:pt x="44341" y="6456021"/>
                </a:lnTo>
                <a:lnTo>
                  <a:pt x="0" y="6415762"/>
                </a:lnTo>
                <a:lnTo>
                  <a:pt x="0" y="1289029"/>
                </a:lnTo>
                <a:lnTo>
                  <a:pt x="82495" y="1214128"/>
                </a:lnTo>
                <a:cubicBezTo>
                  <a:pt x="674092" y="726388"/>
                  <a:pt x="1432534" y="433395"/>
                  <a:pt x="2259477" y="433395"/>
                </a:cubicBezTo>
                <a:close/>
                <a:moveTo>
                  <a:pt x="2259477" y="0"/>
                </a:moveTo>
                <a:cubicBezTo>
                  <a:pt x="4389229" y="0"/>
                  <a:pt x="6115733" y="1724776"/>
                  <a:pt x="6115733" y="3852396"/>
                </a:cubicBezTo>
                <a:cubicBezTo>
                  <a:pt x="6115733" y="4783230"/>
                  <a:pt x="5785270" y="5636956"/>
                  <a:pt x="5235152" y="6302877"/>
                </a:cubicBezTo>
                <a:lnTo>
                  <a:pt x="5095826" y="6456021"/>
                </a:lnTo>
                <a:lnTo>
                  <a:pt x="4617788" y="6456021"/>
                </a:lnTo>
                <a:lnTo>
                  <a:pt x="4747668" y="6338096"/>
                </a:lnTo>
                <a:cubicBezTo>
                  <a:pt x="5384452" y="5701950"/>
                  <a:pt x="5778311" y="4823122"/>
                  <a:pt x="5778311" y="3852396"/>
                </a:cubicBezTo>
                <a:cubicBezTo>
                  <a:pt x="5778311" y="1910944"/>
                  <a:pt x="4202875" y="337085"/>
                  <a:pt x="2259477" y="337085"/>
                </a:cubicBezTo>
                <a:cubicBezTo>
                  <a:pt x="1409240" y="337085"/>
                  <a:pt x="629434" y="638331"/>
                  <a:pt x="21172" y="1139811"/>
                </a:cubicBezTo>
                <a:lnTo>
                  <a:pt x="0" y="1159034"/>
                </a:lnTo>
                <a:lnTo>
                  <a:pt x="0" y="735177"/>
                </a:lnTo>
                <a:lnTo>
                  <a:pt x="103407" y="657929"/>
                </a:lnTo>
                <a:cubicBezTo>
                  <a:pt x="718869" y="242547"/>
                  <a:pt x="1460820" y="0"/>
                  <a:pt x="2259477" y="0"/>
                </a:cubicBezTo>
                <a:close/>
              </a:path>
            </a:pathLst>
          </a:custGeom>
          <a:blipFill dpi="0" rotWithShape="1">
            <a:blip r:embed="rId6">
              <a:alphaModFix amt="30000"/>
              <a:duotone>
                <a:prstClr val="black"/>
                <a:schemeClr val="accent1">
                  <a:tint val="45000"/>
                  <a:satMod val="400000"/>
                </a:schemeClr>
              </a:duotone>
              <a:extLst>
                <a:ext uri="{BEBA8EAE-BF5A-486C-A8C5-ECC9F3942E4B}">
                  <a14:imgProps xmlns:a14="http://schemas.microsoft.com/office/drawing/2010/main">
                    <a14:imgLayer r:embed="rId7">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lt1"/>
              </a:solidFill>
            </a:endParaRPr>
          </a:p>
        </p:txBody>
      </p:sp>
      <p:sp>
        <p:nvSpPr>
          <p:cNvPr id="143" name="Google Shape;143;p26"/>
          <p:cNvSpPr txBox="1">
            <a:spLocks noGrp="1"/>
          </p:cNvSpPr>
          <p:nvPr>
            <p:ph type="body" idx="1"/>
          </p:nvPr>
        </p:nvSpPr>
        <p:spPr>
          <a:xfrm>
            <a:off x="4940658" y="2255541"/>
            <a:ext cx="3651885" cy="2299399"/>
          </a:xfrm>
          <a:prstGeom prst="rect">
            <a:avLst/>
          </a:prstGeom>
        </p:spPr>
        <p:txBody>
          <a:bodyPr spcFirstLastPara="1" vert="horz" lIns="91440" tIns="45720" rIns="91440" bIns="45720" rtlCol="0" anchor="t" anchorCtr="0">
            <a:normAutofit fontScale="85000" lnSpcReduction="20000"/>
          </a:bodyPr>
          <a:lstStyle/>
          <a:p>
            <a:pPr indent="-182880" defTabSz="914400">
              <a:buSzPct val="85000"/>
              <a:buFont typeface="Wingdings" pitchFamily="2" charset="2"/>
              <a:buChar char="§"/>
            </a:pPr>
            <a:r>
              <a:rPr lang="en-US" sz="1400">
                <a:solidFill>
                  <a:srgbClr val="000000"/>
                </a:solidFill>
              </a:rPr>
              <a:t>Full name &amp; Address</a:t>
            </a:r>
            <a:endParaRPr lang="en-US">
              <a:solidFill>
                <a:srgbClr val="000000"/>
              </a:solidFill>
            </a:endParaRPr>
          </a:p>
          <a:p>
            <a:pPr lvl="1" defTabSz="914400">
              <a:buClr>
                <a:srgbClr val="9E3611"/>
              </a:buClr>
              <a:buSzPct val="85000"/>
              <a:buFont typeface="Courier New" pitchFamily="2" charset="2"/>
              <a:buChar char="o"/>
            </a:pPr>
            <a:r>
              <a:rPr lang="en-US" sz="1250">
                <a:solidFill>
                  <a:srgbClr val="000000"/>
                </a:solidFill>
              </a:rPr>
              <a:t>No, used for identity theft or scams</a:t>
            </a:r>
          </a:p>
          <a:p>
            <a:pPr indent="-182880" defTabSz="914400">
              <a:buClr>
                <a:srgbClr val="9E3611"/>
              </a:buClr>
              <a:buSzPct val="85000"/>
              <a:buFont typeface="Wingdings" pitchFamily="2" charset="2"/>
              <a:buChar char="§"/>
            </a:pPr>
            <a:r>
              <a:rPr lang="en-US" sz="1400">
                <a:solidFill>
                  <a:srgbClr val="000000"/>
                </a:solidFill>
              </a:rPr>
              <a:t>Phone Number</a:t>
            </a:r>
            <a:endParaRPr lang="en-US">
              <a:solidFill>
                <a:srgbClr val="000000"/>
              </a:solidFill>
            </a:endParaRPr>
          </a:p>
          <a:p>
            <a:pPr lvl="1" defTabSz="914400">
              <a:buClr>
                <a:srgbClr val="9E3611"/>
              </a:buClr>
              <a:buSzPct val="85000"/>
              <a:buFont typeface="Courier New" pitchFamily="2" charset="2"/>
              <a:buChar char="o"/>
            </a:pPr>
            <a:r>
              <a:rPr lang="en-US" sz="1250">
                <a:solidFill>
                  <a:srgbClr val="000000"/>
                </a:solidFill>
              </a:rPr>
              <a:t>No-can lead to spam or scams</a:t>
            </a:r>
          </a:p>
          <a:p>
            <a:pPr indent="-182880" defTabSz="914400">
              <a:buClr>
                <a:srgbClr val="9E3611"/>
              </a:buClr>
              <a:buSzPct val="85000"/>
              <a:buFont typeface="Wingdings" pitchFamily="2" charset="2"/>
              <a:buChar char="§"/>
            </a:pPr>
            <a:r>
              <a:rPr lang="en-US" sz="1400">
                <a:solidFill>
                  <a:srgbClr val="000000"/>
                </a:solidFill>
              </a:rPr>
              <a:t>Vacation Plans </a:t>
            </a:r>
            <a:endParaRPr lang="en-US">
              <a:solidFill>
                <a:srgbClr val="000000"/>
              </a:solidFill>
            </a:endParaRPr>
          </a:p>
          <a:p>
            <a:pPr lvl="1" defTabSz="914400">
              <a:buClr>
                <a:srgbClr val="9E3611"/>
              </a:buClr>
              <a:buSzPct val="85000"/>
              <a:buFont typeface="Courier New" pitchFamily="2" charset="2"/>
              <a:buChar char="o"/>
            </a:pPr>
            <a:r>
              <a:rPr lang="en-US" sz="1250"/>
              <a:t>Makes you a target to burglary. Post after vacation </a:t>
            </a:r>
          </a:p>
          <a:p>
            <a:pPr marL="457200" lvl="0" indent="-182880" defTabSz="914400">
              <a:spcBef>
                <a:spcPts val="0"/>
              </a:spcBef>
              <a:spcAft>
                <a:spcPts val="0"/>
              </a:spcAft>
              <a:buSzPct val="85000"/>
              <a:buFont typeface="Wingdings" pitchFamily="2" charset="2"/>
              <a:buChar char="§"/>
            </a:pPr>
            <a:r>
              <a:rPr lang="en-US" sz="1400">
                <a:solidFill>
                  <a:srgbClr val="000000"/>
                </a:solidFill>
              </a:rPr>
              <a:t>Favorite song</a:t>
            </a:r>
          </a:p>
          <a:p>
            <a:pPr lvl="1" defTabSz="914400">
              <a:buClr>
                <a:srgbClr val="9E3611"/>
              </a:buClr>
              <a:buSzPct val="85000"/>
              <a:buFont typeface="Courier New" pitchFamily="2" charset="2"/>
              <a:buChar char="o"/>
            </a:pPr>
            <a:r>
              <a:rPr lang="en-US" sz="1250">
                <a:solidFill>
                  <a:srgbClr val="000000"/>
                </a:solidFill>
              </a:rPr>
              <a:t>Yes</a:t>
            </a:r>
          </a:p>
          <a:p>
            <a:pPr marL="457200" lvl="0" indent="-182880" defTabSz="914400">
              <a:spcBef>
                <a:spcPts val="0"/>
              </a:spcBef>
              <a:spcAft>
                <a:spcPts val="0"/>
              </a:spcAft>
              <a:buSzPct val="85000"/>
              <a:buFont typeface="Wingdings" pitchFamily="2" charset="2"/>
              <a:buChar char="§"/>
            </a:pPr>
            <a:r>
              <a:rPr lang="en-US" sz="1400">
                <a:solidFill>
                  <a:srgbClr val="000000"/>
                </a:solidFill>
              </a:rPr>
              <a:t>Photo of your pets</a:t>
            </a:r>
          </a:p>
          <a:p>
            <a:pPr lvl="1" defTabSz="914400">
              <a:buClr>
                <a:srgbClr val="9E3611"/>
              </a:buClr>
              <a:buSzPct val="85000"/>
              <a:buFont typeface="Courier New" pitchFamily="2" charset="2"/>
              <a:buChar char="o"/>
            </a:pPr>
            <a:r>
              <a:rPr lang="en-US" sz="1250">
                <a:solidFill>
                  <a:srgbClr val="000000"/>
                </a:solidFill>
              </a:rPr>
              <a:t>Yes-just be careful if collar is showing</a:t>
            </a:r>
          </a:p>
          <a:p>
            <a:pPr marL="457200" lvl="0" indent="-182880" defTabSz="914400">
              <a:spcBef>
                <a:spcPts val="0"/>
              </a:spcBef>
              <a:spcAft>
                <a:spcPts val="0"/>
              </a:spcAft>
              <a:buSzPct val="85000"/>
              <a:buFont typeface="Wingdings" pitchFamily="2" charset="2"/>
              <a:buChar char="§"/>
            </a:pPr>
            <a:r>
              <a:rPr lang="en-US" sz="1400">
                <a:solidFill>
                  <a:srgbClr val="000000"/>
                </a:solidFill>
              </a:rPr>
              <a:t>Photo of driver's license</a:t>
            </a:r>
          </a:p>
          <a:p>
            <a:pPr lvl="1" indent="-182880" defTabSz="914400">
              <a:buClr>
                <a:srgbClr val="9E3611"/>
              </a:buClr>
              <a:buSzPct val="85000"/>
              <a:buFont typeface="Courier New" pitchFamily="2" charset="2"/>
              <a:buChar char="o"/>
            </a:pPr>
            <a:r>
              <a:rPr lang="en-US" sz="1250">
                <a:solidFill>
                  <a:srgbClr val="000000"/>
                </a:solidFill>
                <a:ea typeface="+mn-lt"/>
                <a:cs typeface="+mn-lt"/>
              </a:rPr>
              <a:t>No-Contains critical information </a:t>
            </a:r>
            <a:endParaRPr lang="en-US" sz="1250">
              <a:solidFill>
                <a:srgbClr val="000000"/>
              </a:solidFill>
            </a:endParaRPr>
          </a:p>
          <a:p>
            <a:pPr indent="-182880" defTabSz="914400">
              <a:buSzPct val="85000"/>
              <a:buFont typeface="Wingdings" pitchFamily="2" charset="2"/>
              <a:buChar char="§"/>
            </a:pPr>
            <a:r>
              <a:rPr lang="en-US" sz="1400">
                <a:solidFill>
                  <a:srgbClr val="000000"/>
                </a:solidFill>
              </a:rPr>
              <a:t>Posting a photo of work badge</a:t>
            </a:r>
          </a:p>
          <a:p>
            <a:pPr lvl="1" indent="-182880" defTabSz="914400">
              <a:buClr>
                <a:srgbClr val="9E3611"/>
              </a:buClr>
              <a:buSzPct val="85000"/>
              <a:buFont typeface="Courier New" pitchFamily="2" charset="2"/>
              <a:buChar char="o"/>
            </a:pPr>
            <a:r>
              <a:rPr lang="en-US"/>
              <a:t>No-contains information about where you work </a:t>
            </a:r>
          </a:p>
          <a:p>
            <a:pPr marL="457200" lvl="0" indent="-182880" defTabSz="914400">
              <a:spcBef>
                <a:spcPts val="0"/>
              </a:spcBef>
              <a:spcAft>
                <a:spcPts val="0"/>
              </a:spcAft>
              <a:buSzPct val="85000"/>
              <a:buFont typeface="Wingdings" pitchFamily="2" charset="2"/>
              <a:buChar char="§"/>
            </a:pPr>
            <a:r>
              <a:rPr lang="en-US" sz="1400">
                <a:solidFill>
                  <a:srgbClr val="000000"/>
                </a:solidFill>
              </a:rPr>
              <a:t>Post about baking</a:t>
            </a:r>
          </a:p>
          <a:p>
            <a:pPr lvl="1" indent="-182880" defTabSz="914400">
              <a:buClr>
                <a:srgbClr val="9E3611"/>
              </a:buClr>
              <a:buSzPct val="85000"/>
              <a:buFont typeface="Courier New" pitchFamily="2" charset="2"/>
              <a:buChar char="o"/>
            </a:pPr>
            <a:r>
              <a:rPr lang="en-US" sz="1250">
                <a:solidFill>
                  <a:srgbClr val="000000"/>
                </a:solidFill>
              </a:rPr>
              <a:t>Yes</a:t>
            </a:r>
          </a:p>
          <a:p>
            <a:pPr marL="0" indent="-182880" defTabSz="914400">
              <a:spcBef>
                <a:spcPts val="1200"/>
              </a:spcBef>
              <a:spcAft>
                <a:spcPts val="1200"/>
              </a:spcAft>
              <a:buSzPct val="85000"/>
              <a:buFont typeface="Wingdings" pitchFamily="2" charset="2"/>
              <a:buChar char="§"/>
            </a:pPr>
            <a:endParaRPr lang="en-US" sz="1400">
              <a:solidFill>
                <a:srgbClr val="000000"/>
              </a:solidFill>
            </a:endParaRPr>
          </a:p>
        </p:txBody>
      </p:sp>
      <p:grpSp>
        <p:nvGrpSpPr>
          <p:cNvPr id="157" name="Group 156">
            <a:extLst>
              <a:ext uri="{FF2B5EF4-FFF2-40B4-BE49-F238E27FC236}">
                <a16:creationId xmlns:a16="http://schemas.microsoft.com/office/drawing/2014/main" id="{54CA915D-BDF0-41F8-B00E-FB186EFF7BD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551293" y="4672260"/>
            <a:ext cx="342900" cy="342900"/>
            <a:chOff x="11361456" y="6195813"/>
            <a:chExt cx="548640" cy="548640"/>
          </a:xfrm>
        </p:grpSpPr>
        <p:sp>
          <p:nvSpPr>
            <p:cNvPr id="158" name="Oval 157">
              <a:extLst>
                <a:ext uri="{FF2B5EF4-FFF2-40B4-BE49-F238E27FC236}">
                  <a16:creationId xmlns:a16="http://schemas.microsoft.com/office/drawing/2014/main" id="{317AAC03-BF64-4E67-9032-3BD0249980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159" name="Oval 158">
              <a:extLst>
                <a:ext uri="{FF2B5EF4-FFF2-40B4-BE49-F238E27FC236}">
                  <a16:creationId xmlns:a16="http://schemas.microsoft.com/office/drawing/2014/main" id="{1A131397-5A45-4344-9983-5E400A3EA5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3">
                                            <p:txEl>
                                              <p:pRg st="11" end="1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3">
                                            <p:txEl>
                                              <p:pRg st="13" end="13"/>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8"/>
        <p:cNvGrpSpPr/>
        <p:nvPr/>
      </p:nvGrpSpPr>
      <p:grpSpPr>
        <a:xfrm>
          <a:off x="0" y="0"/>
          <a:ext cx="0" cy="0"/>
          <a:chOff x="0" y="0"/>
          <a:chExt cx="0" cy="0"/>
        </a:xfrm>
      </p:grpSpPr>
      <p:sp>
        <p:nvSpPr>
          <p:cNvPr id="155" name="Rectangle 154">
            <a:extLst>
              <a:ext uri="{FF2B5EF4-FFF2-40B4-BE49-F238E27FC236}">
                <a16:creationId xmlns:a16="http://schemas.microsoft.com/office/drawing/2014/main" id="{2550AE69-AC86-4188-83E5-A856C4F1D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0625" y="1010209"/>
            <a:ext cx="7667244" cy="60512"/>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57" name="Rectangle 156">
            <a:extLst>
              <a:ext uri="{FF2B5EF4-FFF2-40B4-BE49-F238E27FC236}">
                <a16:creationId xmlns:a16="http://schemas.microsoft.com/office/drawing/2014/main" id="{EC4CA156-2C9D-4F0C-B229-88D8B5E17B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0625" y="3224772"/>
            <a:ext cx="7667244" cy="60512"/>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59" name="Rectangle 158">
            <a:extLst>
              <a:ext uri="{FF2B5EF4-FFF2-40B4-BE49-F238E27FC236}">
                <a16:creationId xmlns:a16="http://schemas.microsoft.com/office/drawing/2014/main" id="{D7361ED3-EBE5-4EFC-8DA3-D0CE4BF2F4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0625" y="1113584"/>
            <a:ext cx="7667244" cy="2057400"/>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grpSp>
        <p:nvGrpSpPr>
          <p:cNvPr id="161" name="Group 160">
            <a:extLst>
              <a:ext uri="{FF2B5EF4-FFF2-40B4-BE49-F238E27FC236}">
                <a16:creationId xmlns:a16="http://schemas.microsoft.com/office/drawing/2014/main" id="{85105087-7F16-4C94-837C-C454451166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236911" y="3051692"/>
            <a:ext cx="810678" cy="810676"/>
            <a:chOff x="9685338" y="4460675"/>
            <a:chExt cx="1080904" cy="1080902"/>
          </a:xfrm>
        </p:grpSpPr>
        <p:sp>
          <p:nvSpPr>
            <p:cNvPr id="162" name="Oval 161">
              <a:extLst>
                <a:ext uri="{FF2B5EF4-FFF2-40B4-BE49-F238E27FC236}">
                  <a16:creationId xmlns:a16="http://schemas.microsoft.com/office/drawing/2014/main" id="{4F2F3467-E50F-4A91-B27D-E324936A66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5">
                <a:duotone>
                  <a:schemeClr val="accent1">
                    <a:shade val="45000"/>
                    <a:satMod val="135000"/>
                  </a:schemeClr>
                  <a:prstClr val="white"/>
                </a:duotone>
                <a:extLst>
                  <a:ext uri="{BEBA8EAE-BF5A-486C-A8C5-ECC9F3942E4B}">
                    <a14:imgProps xmlns:a14="http://schemas.microsoft.com/office/drawing/2010/main">
                      <a14:imgLayer r:embed="rId6">
                        <a14:imgEffect>
                          <a14:saturation sat="95000"/>
                        </a14:imgEffect>
                      </a14:imgLayer>
                    </a14:imgProps>
                  </a:ext>
                </a:extLst>
              </a:blip>
              <a:srcRect/>
              <a:tile tx="0" ty="0" sx="85000" sy="85000" flip="none" algn="tl"/>
            </a:blipFill>
            <a:ln w="25400" cap="flat" cmpd="sng" algn="ctr">
              <a:noFill/>
              <a:prstDash val="solid"/>
            </a:ln>
            <a:effectLst/>
          </p:spPr>
          <p:txBody>
            <a:bodyPr/>
            <a:lstStyle/>
            <a:p>
              <a:endParaRPr lang="en-US"/>
            </a:p>
          </p:txBody>
        </p:sp>
        <p:sp>
          <p:nvSpPr>
            <p:cNvPr id="163" name="Oval 162">
              <a:extLst>
                <a:ext uri="{FF2B5EF4-FFF2-40B4-BE49-F238E27FC236}">
                  <a16:creationId xmlns:a16="http://schemas.microsoft.com/office/drawing/2014/main" id="{D678BE03-AC84-4940-A7FD-5B143FE2D6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a:lstStyle/>
            <a:p>
              <a:endParaRPr lang="en-US"/>
            </a:p>
          </p:txBody>
        </p:sp>
      </p:grpSp>
      <p:pic>
        <p:nvPicPr>
          <p:cNvPr id="151" name="Picture 150" descr="Yellow question mark">
            <a:extLst>
              <a:ext uri="{FF2B5EF4-FFF2-40B4-BE49-F238E27FC236}">
                <a16:creationId xmlns:a16="http://schemas.microsoft.com/office/drawing/2014/main" id="{65BFA75D-FD8B-44F6-5A49-58F8C0AEC121}"/>
              </a:ext>
            </a:extLst>
          </p:cNvPr>
          <p:cNvPicPr>
            <a:picLocks noChangeAspect="1"/>
          </p:cNvPicPr>
          <p:nvPr/>
        </p:nvPicPr>
        <p:blipFill>
          <a:blip r:embed="rId7"/>
          <a:srcRect b="6250"/>
          <a:stretch/>
        </p:blipFill>
        <p:spPr>
          <a:xfrm>
            <a:off x="20" y="10"/>
            <a:ext cx="9143978" cy="5143490"/>
          </a:xfrm>
          <a:prstGeom prst="rect">
            <a:avLst/>
          </a:prstGeom>
        </p:spPr>
      </p:pic>
      <p:sp>
        <p:nvSpPr>
          <p:cNvPr id="165" name="Rectangle 164">
            <a:extLst>
              <a:ext uri="{FF2B5EF4-FFF2-40B4-BE49-F238E27FC236}">
                <a16:creationId xmlns:a16="http://schemas.microsoft.com/office/drawing/2014/main" id="{CD60390C-0E4C-4682-8246-AFA2E4985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78" y="2878094"/>
            <a:ext cx="7667244" cy="60512"/>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67" name="Rectangle 166">
            <a:extLst>
              <a:ext uri="{FF2B5EF4-FFF2-40B4-BE49-F238E27FC236}">
                <a16:creationId xmlns:a16="http://schemas.microsoft.com/office/drawing/2014/main" id="{CEBA87F4-FB8A-4D91-B3F3-DFA78E0CC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78" y="2986179"/>
            <a:ext cx="7667244" cy="1558752"/>
          </a:xfrm>
          <a:prstGeom prst="rect">
            <a:avLst/>
          </a:prstGeom>
          <a:blipFill dpi="0" rotWithShape="1">
            <a:blip r:embed="rId3">
              <a:alphaModFix amt="9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9" name="Google Shape;149;p27"/>
          <p:cNvSpPr txBox="1">
            <a:spLocks noGrp="1"/>
          </p:cNvSpPr>
          <p:nvPr>
            <p:ph type="title"/>
          </p:nvPr>
        </p:nvSpPr>
        <p:spPr>
          <a:xfrm>
            <a:off x="2313582" y="3253949"/>
            <a:ext cx="4516836" cy="1216838"/>
          </a:xfrm>
          <a:prstGeom prst="rect">
            <a:avLst/>
          </a:prstGeom>
        </p:spPr>
        <p:txBody>
          <a:bodyPr spcFirstLastPara="1" vert="horz" lIns="91440" tIns="45720" rIns="91440" bIns="45720" rtlCol="0" anchor="ctr" anchorCtr="0">
            <a:normAutofit/>
          </a:bodyPr>
          <a:lstStyle/>
          <a:p>
            <a:pPr marL="0" lvl="0" indent="0" defTabSz="914400">
              <a:lnSpc>
                <a:spcPct val="80000"/>
              </a:lnSpc>
              <a:spcBef>
                <a:spcPct val="0"/>
              </a:spcBef>
              <a:spcAft>
                <a:spcPts val="0"/>
              </a:spcAft>
            </a:pPr>
            <a:r>
              <a:rPr lang="en-US" sz="4500">
                <a:blipFill dpi="0" rotWithShape="1">
                  <a:blip r:embed="rId5"/>
                  <a:srcRect/>
                  <a:tile tx="6350" ty="-127000" sx="65000" sy="64000" flip="none" algn="tl"/>
                </a:blipFill>
              </a:rPr>
              <a:t>Questions?</a:t>
            </a:r>
          </a:p>
        </p:txBody>
      </p:sp>
      <p:sp>
        <p:nvSpPr>
          <p:cNvPr id="169" name="Rectangle 168">
            <a:extLst>
              <a:ext uri="{FF2B5EF4-FFF2-40B4-BE49-F238E27FC236}">
                <a16:creationId xmlns:a16="http://schemas.microsoft.com/office/drawing/2014/main" id="{D012A90F-45C2-4C9B-BAF6-9CE1F546C7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78" y="4596502"/>
            <a:ext cx="7667244" cy="60512"/>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AA696-751A-0C19-65AC-107C9114590C}"/>
              </a:ext>
            </a:extLst>
          </p:cNvPr>
          <p:cNvSpPr>
            <a:spLocks noGrp="1"/>
          </p:cNvSpPr>
          <p:nvPr>
            <p:ph type="title"/>
          </p:nvPr>
        </p:nvSpPr>
        <p:spPr/>
        <p:txBody>
          <a:bodyPr/>
          <a:lstStyle/>
          <a:p>
            <a:r>
              <a:rPr lang="en-US"/>
              <a:t>Works cited</a:t>
            </a:r>
          </a:p>
        </p:txBody>
      </p:sp>
      <p:sp>
        <p:nvSpPr>
          <p:cNvPr id="3" name="Content Placeholder 2">
            <a:extLst>
              <a:ext uri="{FF2B5EF4-FFF2-40B4-BE49-F238E27FC236}">
                <a16:creationId xmlns:a16="http://schemas.microsoft.com/office/drawing/2014/main" id="{22991A0E-0107-BB28-9A9C-76FBF2A0A981}"/>
              </a:ext>
            </a:extLst>
          </p:cNvPr>
          <p:cNvSpPr>
            <a:spLocks noGrp="1"/>
          </p:cNvSpPr>
          <p:nvPr>
            <p:ph idx="1"/>
          </p:nvPr>
        </p:nvSpPr>
        <p:spPr/>
        <p:txBody>
          <a:bodyPr vert="horz" lIns="91440" tIns="45720" rIns="91440" bIns="45720" rtlCol="0" anchor="t">
            <a:normAutofit/>
          </a:bodyPr>
          <a:lstStyle/>
          <a:p>
            <a:r>
              <a:rPr lang="en-US">
                <a:ea typeface="+mn-lt"/>
                <a:cs typeface="+mn-lt"/>
              </a:rPr>
              <a:t>“Extra! Extra! Avoid Fake News!” </a:t>
            </a:r>
            <a:r>
              <a:rPr lang="en-US" i="1">
                <a:ea typeface="+mn-lt"/>
                <a:cs typeface="+mn-lt"/>
              </a:rPr>
              <a:t>National Cybersecurity Alliance</a:t>
            </a:r>
            <a:r>
              <a:rPr lang="en-US">
                <a:ea typeface="+mn-lt"/>
                <a:cs typeface="+mn-lt"/>
              </a:rPr>
              <a:t>, 1 Nov. 2023, </a:t>
            </a:r>
            <a:r>
              <a:rPr lang="en-US">
                <a:ea typeface="+mn-lt"/>
                <a:cs typeface="+mn-lt"/>
                <a:hlinkClick r:id="rId2"/>
              </a:rPr>
              <a:t>www.staysafeonline.org/articles/extra-extra-avoid-fake-news</a:t>
            </a:r>
            <a:r>
              <a:rPr lang="en-US">
                <a:ea typeface="+mn-lt"/>
                <a:cs typeface="+mn-lt"/>
              </a:rPr>
              <a:t>. </a:t>
            </a:r>
            <a:endParaRPr lang="en-US"/>
          </a:p>
          <a:p>
            <a:pPr>
              <a:buClr>
                <a:srgbClr val="9E3611"/>
              </a:buClr>
            </a:pPr>
            <a:r>
              <a:rPr lang="en-US">
                <a:ea typeface="+mn-lt"/>
                <a:cs typeface="+mn-lt"/>
              </a:rPr>
              <a:t>“How to Protect Yourself against Deepfakes .” </a:t>
            </a:r>
            <a:r>
              <a:rPr lang="en-US" i="1">
                <a:ea typeface="+mn-lt"/>
                <a:cs typeface="+mn-lt"/>
              </a:rPr>
              <a:t>National Cybersecurity Alliance</a:t>
            </a:r>
            <a:r>
              <a:rPr lang="en-US">
                <a:ea typeface="+mn-lt"/>
                <a:cs typeface="+mn-lt"/>
              </a:rPr>
              <a:t>, 22 Dec. 2023, </a:t>
            </a:r>
            <a:r>
              <a:rPr lang="en-US">
                <a:ea typeface="+mn-lt"/>
                <a:cs typeface="+mn-lt"/>
                <a:hlinkClick r:id="rId3"/>
              </a:rPr>
              <a:t>www.staysafeonline.org/articles/how-to-protect-yourself-against-deepfakes</a:t>
            </a:r>
            <a:r>
              <a:rPr lang="en-US">
                <a:ea typeface="+mn-lt"/>
                <a:cs typeface="+mn-lt"/>
              </a:rPr>
              <a:t>. </a:t>
            </a:r>
            <a:endParaRPr lang="en-US"/>
          </a:p>
          <a:p>
            <a:pPr>
              <a:buClr>
                <a:srgbClr val="9E3611"/>
              </a:buClr>
            </a:pPr>
            <a:r>
              <a:rPr lang="en-US">
                <a:ea typeface="+mn-lt"/>
                <a:cs typeface="+mn-lt"/>
              </a:rPr>
              <a:t>“Science &amp; Tech Spotlight: Combating Deepfakes.” </a:t>
            </a:r>
            <a:r>
              <a:rPr lang="en-US" i="1">
                <a:ea typeface="+mn-lt"/>
                <a:cs typeface="+mn-lt"/>
              </a:rPr>
              <a:t>Science &amp; Tech Spotlight: Combating Deepfakes | U.S. GAO</a:t>
            </a:r>
            <a:r>
              <a:rPr lang="en-US">
                <a:ea typeface="+mn-lt"/>
                <a:cs typeface="+mn-lt"/>
              </a:rPr>
              <a:t>, 11 Mar. 2024, </a:t>
            </a:r>
            <a:r>
              <a:rPr lang="en-US">
                <a:ea typeface="+mn-lt"/>
                <a:cs typeface="+mn-lt"/>
                <a:hlinkClick r:id="rId4"/>
              </a:rPr>
              <a:t>www.gao.gov/products/gao-24-107292</a:t>
            </a:r>
            <a:r>
              <a:rPr lang="en-US">
                <a:ea typeface="+mn-lt"/>
                <a:cs typeface="+mn-lt"/>
              </a:rPr>
              <a:t>. </a:t>
            </a:r>
            <a:endParaRPr lang="en-US"/>
          </a:p>
          <a:p>
            <a:pPr>
              <a:buClr>
                <a:srgbClr val="9E3611"/>
              </a:buClr>
            </a:pPr>
            <a:r>
              <a:rPr lang="en-US">
                <a:ea typeface="+mn-lt"/>
                <a:cs typeface="+mn-lt"/>
              </a:rPr>
              <a:t>“When Scammers Call Grandma.” </a:t>
            </a:r>
            <a:r>
              <a:rPr lang="en-US" i="1">
                <a:ea typeface="+mn-lt"/>
                <a:cs typeface="+mn-lt"/>
              </a:rPr>
              <a:t>National Cybersecurity Alliance</a:t>
            </a:r>
            <a:r>
              <a:rPr lang="en-US">
                <a:ea typeface="+mn-lt"/>
                <a:cs typeface="+mn-lt"/>
              </a:rPr>
              <a:t>, 22 July 2024, </a:t>
            </a:r>
            <a:r>
              <a:rPr lang="en-US">
                <a:ea typeface="+mn-lt"/>
                <a:cs typeface="+mn-lt"/>
                <a:hlinkClick r:id="rId5"/>
              </a:rPr>
              <a:t>www.staysafeonline.org/articles/when-scammers-call-grandma</a:t>
            </a:r>
            <a:r>
              <a:rPr lang="en-US">
                <a:ea typeface="+mn-lt"/>
                <a:cs typeface="+mn-lt"/>
              </a:rPr>
              <a:t>. </a:t>
            </a:r>
            <a:endParaRPr lang="en-US"/>
          </a:p>
          <a:p>
            <a:pPr>
              <a:buClr>
                <a:srgbClr val="9E3611"/>
              </a:buClr>
            </a:pPr>
            <a:endParaRPr lang="en-US"/>
          </a:p>
        </p:txBody>
      </p:sp>
    </p:spTree>
    <p:extLst>
      <p:ext uri="{BB962C8B-B14F-4D97-AF65-F5344CB8AC3E}">
        <p14:creationId xmlns:p14="http://schemas.microsoft.com/office/powerpoint/2010/main" val="3622268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53"/>
        <p:cNvGrpSpPr/>
        <p:nvPr/>
      </p:nvGrpSpPr>
      <p:grpSpPr>
        <a:xfrm>
          <a:off x="0" y="0"/>
          <a:ext cx="0" cy="0"/>
          <a:chOff x="0" y="0"/>
          <a:chExt cx="0" cy="0"/>
        </a:xfrm>
      </p:grpSpPr>
      <p:grpSp>
        <p:nvGrpSpPr>
          <p:cNvPr id="160" name="Group 159">
            <a:extLst>
              <a:ext uri="{FF2B5EF4-FFF2-40B4-BE49-F238E27FC236}">
                <a16:creationId xmlns:a16="http://schemas.microsoft.com/office/drawing/2014/main" id="{132FD491-28F3-42E7-AEBF-A9E3C462C92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551293" y="4672260"/>
            <a:ext cx="342900" cy="342900"/>
            <a:chOff x="11361456" y="6195813"/>
            <a:chExt cx="548640" cy="548640"/>
          </a:xfrm>
        </p:grpSpPr>
        <p:sp>
          <p:nvSpPr>
            <p:cNvPr id="161" name="Oval 160">
              <a:extLst>
                <a:ext uri="{FF2B5EF4-FFF2-40B4-BE49-F238E27FC236}">
                  <a16:creationId xmlns:a16="http://schemas.microsoft.com/office/drawing/2014/main" id="{AD016B6E-F283-4CFB-9099-05C8DA6AB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162" name="Oval 161">
              <a:extLst>
                <a:ext uri="{FF2B5EF4-FFF2-40B4-BE49-F238E27FC236}">
                  <a16:creationId xmlns:a16="http://schemas.microsoft.com/office/drawing/2014/main" id="{72D0360E-345F-4790-B0A0-03ADC36B5E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 useBgFill="1">
        <p:nvSpPr>
          <p:cNvPr id="164" name="Rectangle 163">
            <a:extLst>
              <a:ext uri="{FF2B5EF4-FFF2-40B4-BE49-F238E27FC236}">
                <a16:creationId xmlns:a16="http://schemas.microsoft.com/office/drawing/2014/main" id="{4FCA88C2-C73C-4062-A097-8FBCE3090B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ectangle 165">
            <a:extLst>
              <a:ext uri="{FF2B5EF4-FFF2-40B4-BE49-F238E27FC236}">
                <a16:creationId xmlns:a16="http://schemas.microsoft.com/office/drawing/2014/main" id="{83981C21-E132-4402-B31B-D725C1CE7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203" y="489930"/>
            <a:ext cx="8181594" cy="60513"/>
          </a:xfrm>
          <a:prstGeom prst="rect">
            <a:avLst/>
          </a:prstGeom>
          <a:blipFill dpi="0" rotWithShape="1">
            <a:blip r:embed="rId5">
              <a:alphaModFix amt="85000"/>
              <a:lum bright="70000" contrast="-70000"/>
              <a:extLst>
                <a:ext uri="{BEBA8EAE-BF5A-486C-A8C5-ECC9F3942E4B}">
                  <a14:imgProps xmlns:a14="http://schemas.microsoft.com/office/drawing/2010/main">
                    <a14:imgLayer r:embed="rId6">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Rectangle 167">
            <a:extLst>
              <a:ext uri="{FF2B5EF4-FFF2-40B4-BE49-F238E27FC236}">
                <a16:creationId xmlns:a16="http://schemas.microsoft.com/office/drawing/2014/main" id="{6A685C77-4E84-486A-9AE5-F3635BE98E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201" y="616743"/>
            <a:ext cx="3862197" cy="3921209"/>
          </a:xfrm>
          <a:prstGeom prst="rect">
            <a:avLst/>
          </a:prstGeom>
          <a:blipFill dpi="0" rotWithShape="1">
            <a:blip r:embed="rId5">
              <a:alphaModFix amt="85000"/>
              <a:lum bright="70000" contrast="-70000"/>
              <a:extLst>
                <a:ext uri="{BEBA8EAE-BF5A-486C-A8C5-ECC9F3942E4B}">
                  <a14:imgProps xmlns:a14="http://schemas.microsoft.com/office/drawing/2010/main">
                    <a14:imgLayer r:embed="rId6">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Google Shape;154;p28"/>
          <p:cNvSpPr txBox="1">
            <a:spLocks noGrp="1"/>
          </p:cNvSpPr>
          <p:nvPr>
            <p:ph type="title"/>
          </p:nvPr>
        </p:nvSpPr>
        <p:spPr>
          <a:xfrm>
            <a:off x="965200" y="1099342"/>
            <a:ext cx="2895599" cy="2956009"/>
          </a:xfrm>
          <a:prstGeom prst="rect">
            <a:avLst/>
          </a:prstGeom>
        </p:spPr>
        <p:txBody>
          <a:bodyPr spcFirstLastPara="1" vert="horz" lIns="91440" tIns="45720" rIns="91440" bIns="45720" rtlCol="0" anchor="ctr" anchorCtr="0">
            <a:normAutofit/>
          </a:bodyPr>
          <a:lstStyle/>
          <a:p>
            <a:pPr marL="0" lvl="0" indent="0" algn="ctr" defTabSz="914400">
              <a:spcBef>
                <a:spcPct val="0"/>
              </a:spcBef>
              <a:spcAft>
                <a:spcPts val="0"/>
              </a:spcAft>
            </a:pPr>
            <a:r>
              <a:rPr lang="en-US" sz="4500"/>
              <a:t>Division </a:t>
            </a:r>
            <a:r>
              <a:rPr lang="en-US" sz="4500" dirty="0"/>
              <a:t>of labor</a:t>
            </a:r>
          </a:p>
        </p:txBody>
      </p:sp>
      <p:sp>
        <p:nvSpPr>
          <p:cNvPr id="155" name="Google Shape;155;p28"/>
          <p:cNvSpPr txBox="1">
            <a:spLocks noGrp="1"/>
          </p:cNvSpPr>
          <p:nvPr>
            <p:ph type="body" idx="1"/>
          </p:nvPr>
        </p:nvSpPr>
        <p:spPr>
          <a:xfrm>
            <a:off x="4800604" y="1287674"/>
            <a:ext cx="3849499" cy="3036035"/>
          </a:xfrm>
          <a:prstGeom prst="rect">
            <a:avLst/>
          </a:prstGeom>
        </p:spPr>
        <p:txBody>
          <a:bodyPr spcFirstLastPara="1" vert="horz" lIns="91440" tIns="45720" rIns="91440" bIns="45720" rtlCol="0" anchor="ctr" anchorCtr="0">
            <a:normAutofit lnSpcReduction="10000"/>
          </a:bodyPr>
          <a:lstStyle/>
          <a:p>
            <a:pPr marL="0" indent="-182880" defTabSz="914400">
              <a:buSzPct val="85000"/>
              <a:buFont typeface="Wingdings" pitchFamily="2" charset="2"/>
              <a:buChar char="§"/>
            </a:pPr>
            <a:r>
              <a:rPr lang="en-US" dirty="0"/>
              <a:t>Louis: AI introduction slide, AI making </a:t>
            </a:r>
            <a:r>
              <a:rPr lang="en-US" dirty="0" err="1"/>
              <a:t>disinfo</a:t>
            </a:r>
            <a:r>
              <a:rPr lang="en-US" dirty="0"/>
              <a:t> worse slide</a:t>
            </a:r>
          </a:p>
          <a:p>
            <a:pPr marL="0" indent="-182880" defTabSz="914400">
              <a:spcBef>
                <a:spcPts val="1200"/>
              </a:spcBef>
              <a:buSzPct val="85000"/>
              <a:buFont typeface="Wingdings" pitchFamily="2" charset="2"/>
              <a:buChar char="§"/>
            </a:pPr>
            <a:r>
              <a:rPr lang="en-US" dirty="0"/>
              <a:t>Madison: What is disinformation, how to spot disinformation, examples of disinformation</a:t>
            </a:r>
          </a:p>
          <a:p>
            <a:pPr marL="0" indent="-182880" defTabSz="914400">
              <a:spcBef>
                <a:spcPts val="1200"/>
              </a:spcBef>
              <a:buSzPct val="85000"/>
              <a:buFont typeface="Wingdings" pitchFamily="2" charset="2"/>
              <a:buChar char="§"/>
            </a:pPr>
            <a:r>
              <a:rPr lang="en-US" dirty="0"/>
              <a:t>Marino: Mitigation/prevention measures ,Is this safe to share online?</a:t>
            </a:r>
          </a:p>
          <a:p>
            <a:pPr marL="0" lvl="0" indent="-182880" defTabSz="914400">
              <a:spcBef>
                <a:spcPts val="1200"/>
              </a:spcBef>
              <a:spcAft>
                <a:spcPts val="0"/>
              </a:spcAft>
              <a:buSzPct val="85000"/>
              <a:buFont typeface="Wingdings" pitchFamily="2" charset="2"/>
              <a:buChar char="§"/>
            </a:pPr>
            <a:r>
              <a:rPr lang="en-US" dirty="0"/>
              <a:t>Ben: How Disinformation Spreads</a:t>
            </a:r>
          </a:p>
          <a:p>
            <a:pPr marL="0" lvl="0" indent="-182880" defTabSz="914400">
              <a:spcBef>
                <a:spcPts val="1200"/>
              </a:spcBef>
              <a:spcAft>
                <a:spcPts val="0"/>
              </a:spcAft>
              <a:buSzPct val="85000"/>
              <a:buFont typeface="Wingdings" pitchFamily="2" charset="2"/>
              <a:buChar char="§"/>
            </a:pPr>
            <a:r>
              <a:rPr lang="en-US" dirty="0"/>
              <a:t>Brianna: Deep fakes vs real images, and What are Deep fakes? Power point theme</a:t>
            </a:r>
          </a:p>
          <a:p>
            <a:pPr marL="0" indent="-182880" defTabSz="914400">
              <a:spcBef>
                <a:spcPts val="1200"/>
              </a:spcBef>
              <a:buClr>
                <a:srgbClr val="9E3611"/>
              </a:buClr>
              <a:buSzPct val="85000"/>
              <a:buFont typeface="Wingdings" pitchFamily="2" charset="2"/>
              <a:buChar char="§"/>
            </a:pPr>
            <a:r>
              <a:rPr lang="en-US" dirty="0"/>
              <a:t>Arwin: How to spot AI?</a:t>
            </a:r>
          </a:p>
          <a:p>
            <a:pPr marL="0" lvl="0" indent="-182880" defTabSz="914400">
              <a:spcBef>
                <a:spcPts val="1200"/>
              </a:spcBef>
              <a:buSzPct val="85000"/>
              <a:buFont typeface="Wingdings" pitchFamily="2" charset="2"/>
              <a:buChar char="§"/>
            </a:pPr>
            <a:endParaRPr lang="en-US" dirty="0"/>
          </a:p>
          <a:p>
            <a:pPr marL="0" indent="-182880" defTabSz="914400">
              <a:spcBef>
                <a:spcPts val="1200"/>
              </a:spcBef>
              <a:spcAft>
                <a:spcPts val="1200"/>
              </a:spcAft>
              <a:buSzPct val="85000"/>
              <a:buFont typeface="Wingdings" pitchFamily="2" charset="2"/>
              <a:buChar char="§"/>
            </a:pPr>
            <a:endParaRPr lang="en-US" dirty="0"/>
          </a:p>
        </p:txBody>
      </p:sp>
      <p:sp>
        <p:nvSpPr>
          <p:cNvPr id="170" name="Rectangle 169">
            <a:extLst>
              <a:ext uri="{FF2B5EF4-FFF2-40B4-BE49-F238E27FC236}">
                <a16:creationId xmlns:a16="http://schemas.microsoft.com/office/drawing/2014/main" id="{E55C1C3E-5158-47F3-8FD9-14B22C3E6E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203" y="4591246"/>
            <a:ext cx="8181594" cy="60512"/>
          </a:xfrm>
          <a:prstGeom prst="rect">
            <a:avLst/>
          </a:prstGeom>
          <a:blipFill dpi="0" rotWithShape="1">
            <a:blip r:embed="rId5">
              <a:alphaModFix amt="85000"/>
              <a:lum bright="70000" contrast="-70000"/>
              <a:extLst>
                <a:ext uri="{BEBA8EAE-BF5A-486C-A8C5-ECC9F3942E4B}">
                  <a14:imgProps xmlns:a14="http://schemas.microsoft.com/office/drawing/2010/main">
                    <a14:imgLayer r:embed="rId6">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1BF47-3789-D32C-C8DF-0593CB202541}"/>
              </a:ext>
            </a:extLst>
          </p:cNvPr>
          <p:cNvSpPr>
            <a:spLocks noGrp="1"/>
          </p:cNvSpPr>
          <p:nvPr>
            <p:ph type="title"/>
          </p:nvPr>
        </p:nvSpPr>
        <p:spPr/>
        <p:txBody>
          <a:bodyPr/>
          <a:lstStyle/>
          <a:p>
            <a:r>
              <a:rPr lang="en-US"/>
              <a:t>What is disinformation?</a:t>
            </a:r>
          </a:p>
        </p:txBody>
      </p:sp>
      <p:sp>
        <p:nvSpPr>
          <p:cNvPr id="3" name="Content Placeholder 2">
            <a:extLst>
              <a:ext uri="{FF2B5EF4-FFF2-40B4-BE49-F238E27FC236}">
                <a16:creationId xmlns:a16="http://schemas.microsoft.com/office/drawing/2014/main" id="{6A159588-078B-404B-1025-FC3DAE00302C}"/>
              </a:ext>
            </a:extLst>
          </p:cNvPr>
          <p:cNvSpPr>
            <a:spLocks noGrp="1"/>
          </p:cNvSpPr>
          <p:nvPr>
            <p:ph idx="1"/>
          </p:nvPr>
        </p:nvSpPr>
        <p:spPr/>
        <p:txBody>
          <a:bodyPr vert="horz" lIns="91440" tIns="45720" rIns="91440" bIns="45720" rtlCol="0" anchor="t">
            <a:normAutofit/>
          </a:bodyPr>
          <a:lstStyle/>
          <a:p>
            <a:r>
              <a:rPr lang="en-US" dirty="0"/>
              <a:t>Disinformation is information that is misleading or untrue</a:t>
            </a:r>
          </a:p>
          <a:p>
            <a:pPr>
              <a:buClr>
                <a:srgbClr val="9E3611"/>
              </a:buClr>
            </a:pPr>
            <a:r>
              <a:rPr lang="en-US" dirty="0"/>
              <a:t>It is created with the intention to manipulate or mislead others</a:t>
            </a:r>
          </a:p>
          <a:p>
            <a:pPr>
              <a:buClr>
                <a:srgbClr val="9E3611"/>
              </a:buClr>
            </a:pPr>
            <a:r>
              <a:rPr lang="en-US" dirty="0"/>
              <a:t>The main goal of disinformation is to sway public opinions, undermine trust in institutions, or push for specific economic, political, or social outcomes. </a:t>
            </a:r>
          </a:p>
          <a:p>
            <a:pPr>
              <a:buClr>
                <a:srgbClr val="9E3611"/>
              </a:buClr>
            </a:pPr>
            <a:r>
              <a:rPr lang="en-US" dirty="0"/>
              <a:t>As artificial intelligence programs become widely available, disinformation is becoming a larger issue </a:t>
            </a:r>
          </a:p>
          <a:p>
            <a:pPr lvl="1">
              <a:spcAft>
                <a:spcPts val="0"/>
              </a:spcAft>
              <a:buClr>
                <a:srgbClr val="9E3611"/>
              </a:buClr>
              <a:buFont typeface="Courier New" pitchFamily="2" charset="2"/>
              <a:buChar char="o"/>
            </a:pPr>
            <a:r>
              <a:rPr lang="en-US" sz="1400" dirty="0"/>
              <a:t>AI programs are being used to create disinformation in audio, visual and textual forms </a:t>
            </a:r>
            <a:endParaRPr lang="en-US" dirty="0"/>
          </a:p>
          <a:p>
            <a:pPr>
              <a:buClr>
                <a:srgbClr val="9E3611"/>
              </a:buClr>
            </a:pPr>
            <a:r>
              <a:rPr lang="en-US" dirty="0"/>
              <a:t>With the help of social media, disinformation is being spread to the public </a:t>
            </a:r>
          </a:p>
        </p:txBody>
      </p:sp>
    </p:spTree>
    <p:extLst>
      <p:ext uri="{BB962C8B-B14F-4D97-AF65-F5344CB8AC3E}">
        <p14:creationId xmlns:p14="http://schemas.microsoft.com/office/powerpoint/2010/main" val="38563727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72"/>
        <p:cNvGrpSpPr/>
        <p:nvPr/>
      </p:nvGrpSpPr>
      <p:grpSpPr>
        <a:xfrm>
          <a:off x="0" y="0"/>
          <a:ext cx="0" cy="0"/>
          <a:chOff x="0" y="0"/>
          <a:chExt cx="0" cy="0"/>
        </a:xfrm>
      </p:grpSpPr>
      <p:grpSp>
        <p:nvGrpSpPr>
          <p:cNvPr id="2059" name="Group 2058">
            <a:extLst>
              <a:ext uri="{FF2B5EF4-FFF2-40B4-BE49-F238E27FC236}">
                <a16:creationId xmlns:a16="http://schemas.microsoft.com/office/drawing/2014/main" id="{D9C3C275-9AA7-4F76-9CB6-FD4318FC39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551293" y="4672260"/>
            <a:ext cx="342900" cy="342900"/>
            <a:chOff x="11361456" y="6195813"/>
            <a:chExt cx="548640" cy="548640"/>
          </a:xfrm>
        </p:grpSpPr>
        <p:sp>
          <p:nvSpPr>
            <p:cNvPr id="2060" name="Oval 2059">
              <a:extLst>
                <a:ext uri="{FF2B5EF4-FFF2-40B4-BE49-F238E27FC236}">
                  <a16:creationId xmlns:a16="http://schemas.microsoft.com/office/drawing/2014/main" id="{E4DB3490-2583-4848-B32F-8C88F599D6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2061" name="Oval 2060">
              <a:extLst>
                <a:ext uri="{FF2B5EF4-FFF2-40B4-BE49-F238E27FC236}">
                  <a16:creationId xmlns:a16="http://schemas.microsoft.com/office/drawing/2014/main" id="{096261D1-BE46-46A9-BC92-F949A96EC5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73" name="Google Shape;73;p16"/>
          <p:cNvSpPr txBox="1">
            <a:spLocks noGrp="1"/>
          </p:cNvSpPr>
          <p:nvPr>
            <p:ph type="title"/>
          </p:nvPr>
        </p:nvSpPr>
        <p:spPr>
          <a:xfrm>
            <a:off x="802385" y="160710"/>
            <a:ext cx="3057800" cy="1783080"/>
          </a:xfrm>
          <a:prstGeom prst="rect">
            <a:avLst/>
          </a:prstGeom>
        </p:spPr>
        <p:txBody>
          <a:bodyPr spcFirstLastPara="1" vert="horz" lIns="91440" tIns="45720" rIns="91440" bIns="45720" rtlCol="0" anchor="ctr" anchorCtr="0">
            <a:normAutofit/>
          </a:bodyPr>
          <a:lstStyle/>
          <a:p>
            <a:pPr marL="0" lvl="0" indent="0" algn="ctr" defTabSz="914400">
              <a:spcBef>
                <a:spcPct val="0"/>
              </a:spcBef>
              <a:spcAft>
                <a:spcPts val="0"/>
              </a:spcAft>
            </a:pPr>
            <a:r>
              <a:rPr lang="en-US" sz="2800" dirty="0"/>
              <a:t>How Disinformation Spreads - The Rise of Social Media </a:t>
            </a:r>
          </a:p>
        </p:txBody>
      </p:sp>
      <p:pic>
        <p:nvPicPr>
          <p:cNvPr id="76" name="Picture 75" descr="Green dialogue boxes">
            <a:extLst>
              <a:ext uri="{FF2B5EF4-FFF2-40B4-BE49-F238E27FC236}">
                <a16:creationId xmlns:a16="http://schemas.microsoft.com/office/drawing/2014/main" id="{9C3E8FF1-2B73-73F5-1072-189911BCCB28}"/>
              </a:ext>
            </a:extLst>
          </p:cNvPr>
          <p:cNvPicPr>
            <a:picLocks noChangeAspect="1"/>
          </p:cNvPicPr>
          <p:nvPr/>
        </p:nvPicPr>
        <p:blipFill>
          <a:blip r:embed="rId5"/>
          <a:srcRect l="5290" r="11456" b="-5"/>
          <a:stretch/>
        </p:blipFill>
        <p:spPr>
          <a:xfrm>
            <a:off x="4136623" y="149721"/>
            <a:ext cx="1554518" cy="1554519"/>
          </a:xfrm>
          <a:custGeom>
            <a:avLst/>
            <a:gdLst/>
            <a:ahLst/>
            <a:cxnLst/>
            <a:rect l="l" t="t" r="r" b="b"/>
            <a:pathLst>
              <a:path w="2072691" h="2072691">
                <a:moveTo>
                  <a:pt x="1036346" y="116589"/>
                </a:moveTo>
                <a:cubicBezTo>
                  <a:pt x="1544313" y="116589"/>
                  <a:pt x="1956103" y="528378"/>
                  <a:pt x="1956103" y="1036346"/>
                </a:cubicBezTo>
                <a:cubicBezTo>
                  <a:pt x="1956103" y="1544313"/>
                  <a:pt x="1544313" y="1956103"/>
                  <a:pt x="1036346" y="1956103"/>
                </a:cubicBezTo>
                <a:cubicBezTo>
                  <a:pt x="528378" y="1956103"/>
                  <a:pt x="116589" y="1544313"/>
                  <a:pt x="116589" y="1036346"/>
                </a:cubicBezTo>
                <a:cubicBezTo>
                  <a:pt x="116589" y="528378"/>
                  <a:pt x="528378" y="116589"/>
                  <a:pt x="1036346" y="116589"/>
                </a:cubicBezTo>
                <a:close/>
                <a:moveTo>
                  <a:pt x="1036346" y="90680"/>
                </a:moveTo>
                <a:cubicBezTo>
                  <a:pt x="514070" y="90680"/>
                  <a:pt x="90680" y="514069"/>
                  <a:pt x="90680" y="1036346"/>
                </a:cubicBezTo>
                <a:cubicBezTo>
                  <a:pt x="90680" y="1558622"/>
                  <a:pt x="514070" y="1982011"/>
                  <a:pt x="1036346" y="1982011"/>
                </a:cubicBezTo>
                <a:cubicBezTo>
                  <a:pt x="1558622" y="1982011"/>
                  <a:pt x="1982011" y="1558622"/>
                  <a:pt x="1982011" y="1036346"/>
                </a:cubicBezTo>
                <a:cubicBezTo>
                  <a:pt x="1982011" y="514069"/>
                  <a:pt x="1558622" y="90680"/>
                  <a:pt x="1036346" y="90680"/>
                </a:cubicBezTo>
                <a:close/>
                <a:moveTo>
                  <a:pt x="1036346" y="0"/>
                </a:moveTo>
                <a:cubicBezTo>
                  <a:pt x="1608704" y="0"/>
                  <a:pt x="2072691" y="463987"/>
                  <a:pt x="2072691" y="1036346"/>
                </a:cubicBezTo>
                <a:cubicBezTo>
                  <a:pt x="2072691" y="1608704"/>
                  <a:pt x="1608704" y="2072691"/>
                  <a:pt x="1036346" y="2072691"/>
                </a:cubicBezTo>
                <a:cubicBezTo>
                  <a:pt x="463988" y="2072691"/>
                  <a:pt x="0" y="1608704"/>
                  <a:pt x="0" y="1036346"/>
                </a:cubicBezTo>
                <a:cubicBezTo>
                  <a:pt x="0" y="463987"/>
                  <a:pt x="463988" y="0"/>
                  <a:pt x="1036346" y="0"/>
                </a:cubicBezTo>
                <a:close/>
              </a:path>
            </a:pathLst>
          </a:custGeom>
        </p:spPr>
      </p:pic>
      <p:sp>
        <p:nvSpPr>
          <p:cNvPr id="2063" name="Freeform: Shape 2062">
            <a:extLst>
              <a:ext uri="{FF2B5EF4-FFF2-40B4-BE49-F238E27FC236}">
                <a16:creationId xmlns:a16="http://schemas.microsoft.com/office/drawing/2014/main" id="{438E01D9-B763-427F-BB2E-279167AA58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36622" y="149721"/>
            <a:ext cx="1554519" cy="1554519"/>
          </a:xfrm>
          <a:custGeom>
            <a:avLst/>
            <a:gdLst>
              <a:gd name="connsiteX0" fmla="*/ 1036346 w 2072691"/>
              <a:gd name="connsiteY0" fmla="*/ 116589 h 2072691"/>
              <a:gd name="connsiteX1" fmla="*/ 1956103 w 2072691"/>
              <a:gd name="connsiteY1" fmla="*/ 1036346 h 2072691"/>
              <a:gd name="connsiteX2" fmla="*/ 1036346 w 2072691"/>
              <a:gd name="connsiteY2" fmla="*/ 1956103 h 2072691"/>
              <a:gd name="connsiteX3" fmla="*/ 116589 w 2072691"/>
              <a:gd name="connsiteY3" fmla="*/ 1036346 h 2072691"/>
              <a:gd name="connsiteX4" fmla="*/ 1036346 w 2072691"/>
              <a:gd name="connsiteY4" fmla="*/ 116589 h 2072691"/>
              <a:gd name="connsiteX5" fmla="*/ 1036346 w 2072691"/>
              <a:gd name="connsiteY5" fmla="*/ 90680 h 2072691"/>
              <a:gd name="connsiteX6" fmla="*/ 90680 w 2072691"/>
              <a:gd name="connsiteY6" fmla="*/ 1036346 h 2072691"/>
              <a:gd name="connsiteX7" fmla="*/ 1036346 w 2072691"/>
              <a:gd name="connsiteY7" fmla="*/ 1982011 h 2072691"/>
              <a:gd name="connsiteX8" fmla="*/ 1982011 w 2072691"/>
              <a:gd name="connsiteY8" fmla="*/ 1036346 h 2072691"/>
              <a:gd name="connsiteX9" fmla="*/ 1036346 w 2072691"/>
              <a:gd name="connsiteY9" fmla="*/ 90680 h 2072691"/>
              <a:gd name="connsiteX10" fmla="*/ 1036346 w 2072691"/>
              <a:gd name="connsiteY10" fmla="*/ 0 h 2072691"/>
              <a:gd name="connsiteX11" fmla="*/ 2072691 w 2072691"/>
              <a:gd name="connsiteY11" fmla="*/ 1036346 h 2072691"/>
              <a:gd name="connsiteX12" fmla="*/ 1036346 w 2072691"/>
              <a:gd name="connsiteY12" fmla="*/ 2072691 h 2072691"/>
              <a:gd name="connsiteX13" fmla="*/ 0 w 2072691"/>
              <a:gd name="connsiteY13" fmla="*/ 1036346 h 2072691"/>
              <a:gd name="connsiteX14" fmla="*/ 1036346 w 2072691"/>
              <a:gd name="connsiteY14" fmla="*/ 0 h 2072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072691" h="2072691">
                <a:moveTo>
                  <a:pt x="1036346" y="116589"/>
                </a:moveTo>
                <a:cubicBezTo>
                  <a:pt x="1544313" y="116589"/>
                  <a:pt x="1956103" y="528378"/>
                  <a:pt x="1956103" y="1036346"/>
                </a:cubicBezTo>
                <a:cubicBezTo>
                  <a:pt x="1956103" y="1544313"/>
                  <a:pt x="1544313" y="1956103"/>
                  <a:pt x="1036346" y="1956103"/>
                </a:cubicBezTo>
                <a:cubicBezTo>
                  <a:pt x="528378" y="1956103"/>
                  <a:pt x="116589" y="1544313"/>
                  <a:pt x="116589" y="1036346"/>
                </a:cubicBezTo>
                <a:cubicBezTo>
                  <a:pt x="116589" y="528378"/>
                  <a:pt x="528378" y="116589"/>
                  <a:pt x="1036346" y="116589"/>
                </a:cubicBezTo>
                <a:close/>
                <a:moveTo>
                  <a:pt x="1036346" y="90680"/>
                </a:moveTo>
                <a:cubicBezTo>
                  <a:pt x="514070" y="90680"/>
                  <a:pt x="90680" y="514069"/>
                  <a:pt x="90680" y="1036346"/>
                </a:cubicBezTo>
                <a:cubicBezTo>
                  <a:pt x="90680" y="1558622"/>
                  <a:pt x="514070" y="1982011"/>
                  <a:pt x="1036346" y="1982011"/>
                </a:cubicBezTo>
                <a:cubicBezTo>
                  <a:pt x="1558622" y="1982011"/>
                  <a:pt x="1982011" y="1558622"/>
                  <a:pt x="1982011" y="1036346"/>
                </a:cubicBezTo>
                <a:cubicBezTo>
                  <a:pt x="1982011" y="514069"/>
                  <a:pt x="1558622" y="90680"/>
                  <a:pt x="1036346" y="90680"/>
                </a:cubicBezTo>
                <a:close/>
                <a:moveTo>
                  <a:pt x="1036346" y="0"/>
                </a:moveTo>
                <a:cubicBezTo>
                  <a:pt x="1608704" y="0"/>
                  <a:pt x="2072691" y="463987"/>
                  <a:pt x="2072691" y="1036346"/>
                </a:cubicBezTo>
                <a:cubicBezTo>
                  <a:pt x="2072691" y="1608704"/>
                  <a:pt x="1608704" y="2072691"/>
                  <a:pt x="1036346" y="2072691"/>
                </a:cubicBezTo>
                <a:cubicBezTo>
                  <a:pt x="463988" y="2072691"/>
                  <a:pt x="0" y="1608704"/>
                  <a:pt x="0" y="1036346"/>
                </a:cubicBezTo>
                <a:cubicBezTo>
                  <a:pt x="0" y="463987"/>
                  <a:pt x="463988" y="0"/>
                  <a:pt x="1036346" y="0"/>
                </a:cubicBezTo>
                <a:close/>
              </a:path>
            </a:pathLst>
          </a:custGeom>
          <a:blipFill dpi="0" rotWithShape="1">
            <a:blip r:embed="rId6">
              <a:alphaModFix amt="30000"/>
              <a:duotone>
                <a:prstClr val="black"/>
                <a:schemeClr val="accent1">
                  <a:tint val="45000"/>
                  <a:satMod val="400000"/>
                </a:schemeClr>
              </a:duotone>
              <a:extLst>
                <a:ext uri="{BEBA8EAE-BF5A-486C-A8C5-ECC9F3942E4B}">
                  <a14:imgProps xmlns:a14="http://schemas.microsoft.com/office/drawing/2010/main">
                    <a14:imgLayer r:embed="rId7">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4" name="Google Shape;74;p16"/>
          <p:cNvSpPr txBox="1">
            <a:spLocks noGrp="1"/>
          </p:cNvSpPr>
          <p:nvPr>
            <p:ph type="body" idx="1"/>
          </p:nvPr>
        </p:nvSpPr>
        <p:spPr>
          <a:xfrm>
            <a:off x="802385" y="2047567"/>
            <a:ext cx="3334237" cy="2304288"/>
          </a:xfrm>
          <a:prstGeom prst="rect">
            <a:avLst/>
          </a:prstGeom>
        </p:spPr>
        <p:txBody>
          <a:bodyPr spcFirstLastPara="1" vert="horz" lIns="91440" tIns="45720" rIns="91440" bIns="45720" rtlCol="0" anchorCtr="0">
            <a:noAutofit/>
          </a:bodyPr>
          <a:lstStyle/>
          <a:p>
            <a:pPr marL="457200" lvl="0" indent="-182880" defTabSz="914400">
              <a:spcBef>
                <a:spcPts val="0"/>
              </a:spcBef>
              <a:spcAft>
                <a:spcPts val="0"/>
              </a:spcAft>
              <a:buSzPct val="85000"/>
              <a:buFont typeface="Wingdings" pitchFamily="2" charset="2"/>
              <a:buChar char="§"/>
            </a:pPr>
            <a:r>
              <a:rPr lang="en-US" sz="1400"/>
              <a:t>Commonality of Social Media</a:t>
            </a:r>
          </a:p>
          <a:p>
            <a:pPr marL="914400" lvl="1" indent="-182880" defTabSz="914400">
              <a:spcBef>
                <a:spcPts val="0"/>
              </a:spcBef>
              <a:spcAft>
                <a:spcPts val="0"/>
              </a:spcAft>
              <a:buSzPct val="85000"/>
              <a:buFont typeface="Wingdings" pitchFamily="2" charset="2"/>
              <a:buChar char="§"/>
            </a:pPr>
            <a:r>
              <a:rPr lang="en-US" sz="1400"/>
              <a:t>Tik Tok - Twitter/X - Facebook - Instagram - </a:t>
            </a:r>
            <a:r>
              <a:rPr lang="en-US" sz="1400" err="1"/>
              <a:t>Youtube</a:t>
            </a:r>
            <a:r>
              <a:rPr lang="en-US" sz="1400"/>
              <a:t> </a:t>
            </a:r>
          </a:p>
          <a:p>
            <a:pPr marL="560070" indent="-285750" defTabSz="914400">
              <a:spcBef>
                <a:spcPts val="1200"/>
              </a:spcBef>
              <a:buSzPct val="85000"/>
            </a:pPr>
            <a:r>
              <a:rPr lang="en-US" sz="1400"/>
              <a:t>Ease of Generative Media</a:t>
            </a:r>
          </a:p>
          <a:p>
            <a:pPr marL="914400" lvl="1" indent="-182880" defTabSz="914400">
              <a:spcBef>
                <a:spcPts val="0"/>
              </a:spcBef>
              <a:spcAft>
                <a:spcPts val="0"/>
              </a:spcAft>
              <a:buSzPct val="85000"/>
              <a:buFont typeface="Wingdings" pitchFamily="2" charset="2"/>
              <a:buChar char="§"/>
            </a:pPr>
            <a:r>
              <a:rPr lang="en-US" sz="1400"/>
              <a:t>Chat GPT - </a:t>
            </a:r>
            <a:r>
              <a:rPr lang="en-US" sz="1400" err="1"/>
              <a:t>DeepL</a:t>
            </a:r>
            <a:r>
              <a:rPr lang="en-US" sz="1400"/>
              <a:t> - Gemini     |    Text - Audio - Video </a:t>
            </a:r>
          </a:p>
          <a:p>
            <a:pPr marL="560070" indent="-285750" defTabSz="914400">
              <a:spcBef>
                <a:spcPts val="1200"/>
              </a:spcBef>
              <a:buSzPct val="85000"/>
            </a:pPr>
            <a:r>
              <a:rPr lang="en-US" sz="1400"/>
              <a:t>The Evolution of AI Generation</a:t>
            </a:r>
          </a:p>
          <a:p>
            <a:pPr marL="914400" lvl="1" indent="-182880" defTabSz="914400">
              <a:spcBef>
                <a:spcPts val="0"/>
              </a:spcBef>
              <a:spcAft>
                <a:spcPts val="0"/>
              </a:spcAft>
              <a:buSzPct val="85000"/>
              <a:buFont typeface="Wingdings" pitchFamily="2" charset="2"/>
              <a:buChar char="§"/>
            </a:pPr>
            <a:r>
              <a:rPr lang="en-US" sz="1400"/>
              <a:t>Lack of Detection</a:t>
            </a:r>
          </a:p>
        </p:txBody>
      </p:sp>
      <p:pic>
        <p:nvPicPr>
          <p:cNvPr id="2050" name="Picture 2" descr="TikTok logo on transparent background 6057996 Vector Art at ...">
            <a:extLst>
              <a:ext uri="{FF2B5EF4-FFF2-40B4-BE49-F238E27FC236}">
                <a16:creationId xmlns:a16="http://schemas.microsoft.com/office/drawing/2014/main" id="{720CEC2D-B3A4-AD19-9E22-1CE722EDF2F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r="-8" b="-8"/>
          <a:stretch/>
        </p:blipFill>
        <p:spPr bwMode="auto">
          <a:xfrm>
            <a:off x="4256793" y="1896579"/>
            <a:ext cx="2338979" cy="2338979"/>
          </a:xfrm>
          <a:custGeom>
            <a:avLst/>
            <a:gdLst/>
            <a:ahLst/>
            <a:cxnLst/>
            <a:rect l="l" t="t" r="r" b="b"/>
            <a:pathLst>
              <a:path w="3118638" h="3118638">
                <a:moveTo>
                  <a:pt x="1559319" y="175423"/>
                </a:moveTo>
                <a:cubicBezTo>
                  <a:pt x="2323623" y="175423"/>
                  <a:pt x="2943215" y="795015"/>
                  <a:pt x="2943215" y="1559319"/>
                </a:cubicBezTo>
                <a:cubicBezTo>
                  <a:pt x="2943215" y="2323623"/>
                  <a:pt x="2323623" y="2943215"/>
                  <a:pt x="1559319" y="2943215"/>
                </a:cubicBezTo>
                <a:cubicBezTo>
                  <a:pt x="795015" y="2943215"/>
                  <a:pt x="175423" y="2323623"/>
                  <a:pt x="175423" y="1559319"/>
                </a:cubicBezTo>
                <a:cubicBezTo>
                  <a:pt x="175423" y="795015"/>
                  <a:pt x="795015" y="175423"/>
                  <a:pt x="1559319" y="175423"/>
                </a:cubicBezTo>
                <a:close/>
                <a:moveTo>
                  <a:pt x="1559319" y="136440"/>
                </a:moveTo>
                <a:cubicBezTo>
                  <a:pt x="773486" y="136440"/>
                  <a:pt x="136441" y="773486"/>
                  <a:pt x="136441" y="1559319"/>
                </a:cubicBezTo>
                <a:cubicBezTo>
                  <a:pt x="136441" y="2345154"/>
                  <a:pt x="773486" y="2982198"/>
                  <a:pt x="1559319" y="2982198"/>
                </a:cubicBezTo>
                <a:cubicBezTo>
                  <a:pt x="2345154" y="2982198"/>
                  <a:pt x="2982198" y="2345154"/>
                  <a:pt x="2982198" y="1559319"/>
                </a:cubicBezTo>
                <a:cubicBezTo>
                  <a:pt x="2982198" y="773486"/>
                  <a:pt x="2345154" y="136440"/>
                  <a:pt x="1559319" y="136440"/>
                </a:cubicBezTo>
                <a:close/>
                <a:moveTo>
                  <a:pt x="1559319" y="0"/>
                </a:moveTo>
                <a:cubicBezTo>
                  <a:pt x="2420508" y="0"/>
                  <a:pt x="3118638" y="698131"/>
                  <a:pt x="3118638" y="1559319"/>
                </a:cubicBezTo>
                <a:cubicBezTo>
                  <a:pt x="3118638" y="2420508"/>
                  <a:pt x="2420508" y="3118638"/>
                  <a:pt x="1559319" y="3118638"/>
                </a:cubicBezTo>
                <a:cubicBezTo>
                  <a:pt x="698131" y="3118638"/>
                  <a:pt x="0" y="2420508"/>
                  <a:pt x="0" y="1559319"/>
                </a:cubicBezTo>
                <a:cubicBezTo>
                  <a:pt x="0" y="698131"/>
                  <a:pt x="698131" y="0"/>
                  <a:pt x="1559319" y="0"/>
                </a:cubicBezTo>
                <a:close/>
              </a:path>
            </a:pathLst>
          </a:custGeom>
          <a:noFill/>
          <a:extLst>
            <a:ext uri="{909E8E84-426E-40DD-AFC4-6F175D3DCCD1}">
              <a14:hiddenFill xmlns:a14="http://schemas.microsoft.com/office/drawing/2010/main">
                <a:solidFill>
                  <a:srgbClr val="FFFFFF"/>
                </a:solidFill>
              </a14:hiddenFill>
            </a:ext>
          </a:extLst>
        </p:spPr>
      </p:pic>
      <p:pic>
        <p:nvPicPr>
          <p:cNvPr id="2054" name="Picture 6" descr="Instagram - Wikipedia">
            <a:extLst>
              <a:ext uri="{FF2B5EF4-FFF2-40B4-BE49-F238E27FC236}">
                <a16:creationId xmlns:a16="http://schemas.microsoft.com/office/drawing/2014/main" id="{E8984818-B8D8-0CB8-491D-73CBA355575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t="8172" r="5" b="6110"/>
          <a:stretch/>
        </p:blipFill>
        <p:spPr bwMode="auto">
          <a:xfrm>
            <a:off x="6071757" y="10"/>
            <a:ext cx="3072243" cy="2633605"/>
          </a:xfrm>
          <a:custGeom>
            <a:avLst/>
            <a:gdLst/>
            <a:ahLst/>
            <a:cxnLst/>
            <a:rect l="l" t="t" r="r" b="b"/>
            <a:pathLst>
              <a:path w="4096324" h="3511487">
                <a:moveTo>
                  <a:pt x="587798" y="0"/>
                </a:moveTo>
                <a:lnTo>
                  <a:pt x="4096324" y="0"/>
                </a:lnTo>
                <a:lnTo>
                  <a:pt x="4096324" y="2389464"/>
                </a:lnTo>
                <a:lnTo>
                  <a:pt x="4037670" y="2467901"/>
                </a:lnTo>
                <a:cubicBezTo>
                  <a:pt x="3647571" y="2940592"/>
                  <a:pt x="3057207" y="3241884"/>
                  <a:pt x="2396474" y="3241884"/>
                </a:cubicBezTo>
                <a:cubicBezTo>
                  <a:pt x="1221836" y="3241884"/>
                  <a:pt x="269603" y="2289651"/>
                  <a:pt x="269603" y="1115014"/>
                </a:cubicBezTo>
                <a:cubicBezTo>
                  <a:pt x="269603" y="747940"/>
                  <a:pt x="362595" y="402585"/>
                  <a:pt x="526305" y="101221"/>
                </a:cubicBezTo>
                <a:close/>
                <a:moveTo>
                  <a:pt x="276096" y="0"/>
                </a:moveTo>
                <a:lnTo>
                  <a:pt x="517769" y="0"/>
                </a:lnTo>
                <a:lnTo>
                  <a:pt x="473625" y="72664"/>
                </a:lnTo>
                <a:cubicBezTo>
                  <a:pt x="305303" y="382516"/>
                  <a:pt x="209692" y="737600"/>
                  <a:pt x="209692" y="1115014"/>
                </a:cubicBezTo>
                <a:cubicBezTo>
                  <a:pt x="209692" y="2322740"/>
                  <a:pt x="1188748" y="3301796"/>
                  <a:pt x="2396474" y="3301796"/>
                </a:cubicBezTo>
                <a:cubicBezTo>
                  <a:pt x="3075820" y="3301796"/>
                  <a:pt x="3682813" y="2992016"/>
                  <a:pt x="4083901" y="2506010"/>
                </a:cubicBezTo>
                <a:lnTo>
                  <a:pt x="4096324" y="2489397"/>
                </a:lnTo>
                <a:lnTo>
                  <a:pt x="4096324" y="2803759"/>
                </a:lnTo>
                <a:lnTo>
                  <a:pt x="4091036" y="2809577"/>
                </a:lnTo>
                <a:cubicBezTo>
                  <a:pt x="3657360" y="3243253"/>
                  <a:pt x="3058242" y="3511487"/>
                  <a:pt x="2396474" y="3511487"/>
                </a:cubicBezTo>
                <a:cubicBezTo>
                  <a:pt x="1072937" y="3511487"/>
                  <a:pt x="0" y="2438550"/>
                  <a:pt x="0" y="1115014"/>
                </a:cubicBezTo>
                <a:cubicBezTo>
                  <a:pt x="0" y="784130"/>
                  <a:pt x="67059" y="468908"/>
                  <a:pt x="188327" y="182198"/>
                </a:cubicBezTo>
                <a:close/>
              </a:path>
            </a:pathLst>
          </a:custGeom>
          <a:noFill/>
          <a:extLst>
            <a:ext uri="{909E8E84-426E-40DD-AFC4-6F175D3DCCD1}">
              <a14:hiddenFill xmlns:a14="http://schemas.microsoft.com/office/drawing/2010/main">
                <a:solidFill>
                  <a:srgbClr val="FFFFFF"/>
                </a:solidFill>
              </a14:hiddenFill>
            </a:ext>
          </a:extLst>
        </p:spPr>
      </p:pic>
      <p:sp>
        <p:nvSpPr>
          <p:cNvPr id="2065" name="Freeform: Shape 2064">
            <a:extLst>
              <a:ext uri="{FF2B5EF4-FFF2-40B4-BE49-F238E27FC236}">
                <a16:creationId xmlns:a16="http://schemas.microsoft.com/office/drawing/2014/main" id="{87817A2C-442E-45AB-8074-E9C0FF840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71757" y="0"/>
            <a:ext cx="3072243" cy="2633615"/>
          </a:xfrm>
          <a:custGeom>
            <a:avLst/>
            <a:gdLst>
              <a:gd name="connsiteX0" fmla="*/ 587798 w 4096324"/>
              <a:gd name="connsiteY0" fmla="*/ 0 h 3511487"/>
              <a:gd name="connsiteX1" fmla="*/ 4096324 w 4096324"/>
              <a:gd name="connsiteY1" fmla="*/ 0 h 3511487"/>
              <a:gd name="connsiteX2" fmla="*/ 4096324 w 4096324"/>
              <a:gd name="connsiteY2" fmla="*/ 2389464 h 3511487"/>
              <a:gd name="connsiteX3" fmla="*/ 4037670 w 4096324"/>
              <a:gd name="connsiteY3" fmla="*/ 2467901 h 3511487"/>
              <a:gd name="connsiteX4" fmla="*/ 2396474 w 4096324"/>
              <a:gd name="connsiteY4" fmla="*/ 3241884 h 3511487"/>
              <a:gd name="connsiteX5" fmla="*/ 269603 w 4096324"/>
              <a:gd name="connsiteY5" fmla="*/ 1115014 h 3511487"/>
              <a:gd name="connsiteX6" fmla="*/ 526305 w 4096324"/>
              <a:gd name="connsiteY6" fmla="*/ 101221 h 3511487"/>
              <a:gd name="connsiteX7" fmla="*/ 276096 w 4096324"/>
              <a:gd name="connsiteY7" fmla="*/ 0 h 3511487"/>
              <a:gd name="connsiteX8" fmla="*/ 517769 w 4096324"/>
              <a:gd name="connsiteY8" fmla="*/ 0 h 3511487"/>
              <a:gd name="connsiteX9" fmla="*/ 473625 w 4096324"/>
              <a:gd name="connsiteY9" fmla="*/ 72664 h 3511487"/>
              <a:gd name="connsiteX10" fmla="*/ 209692 w 4096324"/>
              <a:gd name="connsiteY10" fmla="*/ 1115014 h 3511487"/>
              <a:gd name="connsiteX11" fmla="*/ 2396474 w 4096324"/>
              <a:gd name="connsiteY11" fmla="*/ 3301796 h 3511487"/>
              <a:gd name="connsiteX12" fmla="*/ 4083901 w 4096324"/>
              <a:gd name="connsiteY12" fmla="*/ 2506010 h 3511487"/>
              <a:gd name="connsiteX13" fmla="*/ 4096324 w 4096324"/>
              <a:gd name="connsiteY13" fmla="*/ 2489397 h 3511487"/>
              <a:gd name="connsiteX14" fmla="*/ 4096324 w 4096324"/>
              <a:gd name="connsiteY14" fmla="*/ 2803759 h 3511487"/>
              <a:gd name="connsiteX15" fmla="*/ 4091036 w 4096324"/>
              <a:gd name="connsiteY15" fmla="*/ 2809577 h 3511487"/>
              <a:gd name="connsiteX16" fmla="*/ 2396474 w 4096324"/>
              <a:gd name="connsiteY16" fmla="*/ 3511487 h 3511487"/>
              <a:gd name="connsiteX17" fmla="*/ 0 w 4096324"/>
              <a:gd name="connsiteY17" fmla="*/ 1115014 h 3511487"/>
              <a:gd name="connsiteX18" fmla="*/ 188327 w 4096324"/>
              <a:gd name="connsiteY18" fmla="*/ 182198 h 3511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96324" h="3511487">
                <a:moveTo>
                  <a:pt x="587798" y="0"/>
                </a:moveTo>
                <a:lnTo>
                  <a:pt x="4096324" y="0"/>
                </a:lnTo>
                <a:lnTo>
                  <a:pt x="4096324" y="2389464"/>
                </a:lnTo>
                <a:lnTo>
                  <a:pt x="4037670" y="2467901"/>
                </a:lnTo>
                <a:cubicBezTo>
                  <a:pt x="3647571" y="2940592"/>
                  <a:pt x="3057207" y="3241884"/>
                  <a:pt x="2396474" y="3241884"/>
                </a:cubicBezTo>
                <a:cubicBezTo>
                  <a:pt x="1221836" y="3241884"/>
                  <a:pt x="269603" y="2289651"/>
                  <a:pt x="269603" y="1115014"/>
                </a:cubicBezTo>
                <a:cubicBezTo>
                  <a:pt x="269603" y="747940"/>
                  <a:pt x="362595" y="402585"/>
                  <a:pt x="526305" y="101221"/>
                </a:cubicBezTo>
                <a:close/>
                <a:moveTo>
                  <a:pt x="276096" y="0"/>
                </a:moveTo>
                <a:lnTo>
                  <a:pt x="517769" y="0"/>
                </a:lnTo>
                <a:lnTo>
                  <a:pt x="473625" y="72664"/>
                </a:lnTo>
                <a:cubicBezTo>
                  <a:pt x="305303" y="382516"/>
                  <a:pt x="209692" y="737600"/>
                  <a:pt x="209692" y="1115014"/>
                </a:cubicBezTo>
                <a:cubicBezTo>
                  <a:pt x="209692" y="2322740"/>
                  <a:pt x="1188748" y="3301796"/>
                  <a:pt x="2396474" y="3301796"/>
                </a:cubicBezTo>
                <a:cubicBezTo>
                  <a:pt x="3075820" y="3301796"/>
                  <a:pt x="3682813" y="2992016"/>
                  <a:pt x="4083901" y="2506010"/>
                </a:cubicBezTo>
                <a:lnTo>
                  <a:pt x="4096324" y="2489397"/>
                </a:lnTo>
                <a:lnTo>
                  <a:pt x="4096324" y="2803759"/>
                </a:lnTo>
                <a:lnTo>
                  <a:pt x="4091036" y="2809577"/>
                </a:lnTo>
                <a:cubicBezTo>
                  <a:pt x="3657360" y="3243253"/>
                  <a:pt x="3058242" y="3511487"/>
                  <a:pt x="2396474" y="3511487"/>
                </a:cubicBezTo>
                <a:cubicBezTo>
                  <a:pt x="1072937" y="3511487"/>
                  <a:pt x="0" y="2438550"/>
                  <a:pt x="0" y="1115014"/>
                </a:cubicBezTo>
                <a:cubicBezTo>
                  <a:pt x="0" y="784130"/>
                  <a:pt x="67059" y="468908"/>
                  <a:pt x="188327" y="182198"/>
                </a:cubicBezTo>
                <a:close/>
              </a:path>
            </a:pathLst>
          </a:custGeom>
          <a:blipFill dpi="0" rotWithShape="1">
            <a:blip r:embed="rId6">
              <a:alphaModFix amt="30000"/>
              <a:duotone>
                <a:prstClr val="black"/>
                <a:schemeClr val="accent1">
                  <a:tint val="45000"/>
                  <a:satMod val="400000"/>
                </a:schemeClr>
              </a:duotone>
              <a:extLst>
                <a:ext uri="{BEBA8EAE-BF5A-486C-A8C5-ECC9F3942E4B}">
                  <a14:imgProps xmlns:a14="http://schemas.microsoft.com/office/drawing/2010/main">
                    <a14:imgLayer r:embed="rId7">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67" name="Freeform: Shape 2066">
            <a:extLst>
              <a:ext uri="{FF2B5EF4-FFF2-40B4-BE49-F238E27FC236}">
                <a16:creationId xmlns:a16="http://schemas.microsoft.com/office/drawing/2014/main" id="{A31847AF-FADA-41FD-8347-0A5AF3106D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56793" y="1896579"/>
            <a:ext cx="2338979" cy="2338979"/>
          </a:xfrm>
          <a:custGeom>
            <a:avLst/>
            <a:gdLst>
              <a:gd name="connsiteX0" fmla="*/ 1559319 w 3118638"/>
              <a:gd name="connsiteY0" fmla="*/ 175423 h 3118638"/>
              <a:gd name="connsiteX1" fmla="*/ 2943215 w 3118638"/>
              <a:gd name="connsiteY1" fmla="*/ 1559319 h 3118638"/>
              <a:gd name="connsiteX2" fmla="*/ 1559319 w 3118638"/>
              <a:gd name="connsiteY2" fmla="*/ 2943215 h 3118638"/>
              <a:gd name="connsiteX3" fmla="*/ 175423 w 3118638"/>
              <a:gd name="connsiteY3" fmla="*/ 1559319 h 3118638"/>
              <a:gd name="connsiteX4" fmla="*/ 1559319 w 3118638"/>
              <a:gd name="connsiteY4" fmla="*/ 175423 h 3118638"/>
              <a:gd name="connsiteX5" fmla="*/ 1559319 w 3118638"/>
              <a:gd name="connsiteY5" fmla="*/ 136440 h 3118638"/>
              <a:gd name="connsiteX6" fmla="*/ 136441 w 3118638"/>
              <a:gd name="connsiteY6" fmla="*/ 1559319 h 3118638"/>
              <a:gd name="connsiteX7" fmla="*/ 1559319 w 3118638"/>
              <a:gd name="connsiteY7" fmla="*/ 2982198 h 3118638"/>
              <a:gd name="connsiteX8" fmla="*/ 2982198 w 3118638"/>
              <a:gd name="connsiteY8" fmla="*/ 1559319 h 3118638"/>
              <a:gd name="connsiteX9" fmla="*/ 1559319 w 3118638"/>
              <a:gd name="connsiteY9" fmla="*/ 136440 h 3118638"/>
              <a:gd name="connsiteX10" fmla="*/ 1559319 w 3118638"/>
              <a:gd name="connsiteY10" fmla="*/ 0 h 3118638"/>
              <a:gd name="connsiteX11" fmla="*/ 3118638 w 3118638"/>
              <a:gd name="connsiteY11" fmla="*/ 1559319 h 3118638"/>
              <a:gd name="connsiteX12" fmla="*/ 1559319 w 3118638"/>
              <a:gd name="connsiteY12" fmla="*/ 3118638 h 3118638"/>
              <a:gd name="connsiteX13" fmla="*/ 0 w 3118638"/>
              <a:gd name="connsiteY13" fmla="*/ 1559319 h 3118638"/>
              <a:gd name="connsiteX14" fmla="*/ 1559319 w 3118638"/>
              <a:gd name="connsiteY14" fmla="*/ 0 h 3118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18638" h="3118638">
                <a:moveTo>
                  <a:pt x="1559319" y="175423"/>
                </a:moveTo>
                <a:cubicBezTo>
                  <a:pt x="2323623" y="175423"/>
                  <a:pt x="2943215" y="795015"/>
                  <a:pt x="2943215" y="1559319"/>
                </a:cubicBezTo>
                <a:cubicBezTo>
                  <a:pt x="2943215" y="2323623"/>
                  <a:pt x="2323623" y="2943215"/>
                  <a:pt x="1559319" y="2943215"/>
                </a:cubicBezTo>
                <a:cubicBezTo>
                  <a:pt x="795015" y="2943215"/>
                  <a:pt x="175423" y="2323623"/>
                  <a:pt x="175423" y="1559319"/>
                </a:cubicBezTo>
                <a:cubicBezTo>
                  <a:pt x="175423" y="795015"/>
                  <a:pt x="795015" y="175423"/>
                  <a:pt x="1559319" y="175423"/>
                </a:cubicBezTo>
                <a:close/>
                <a:moveTo>
                  <a:pt x="1559319" y="136440"/>
                </a:moveTo>
                <a:cubicBezTo>
                  <a:pt x="773486" y="136440"/>
                  <a:pt x="136441" y="773486"/>
                  <a:pt x="136441" y="1559319"/>
                </a:cubicBezTo>
                <a:cubicBezTo>
                  <a:pt x="136441" y="2345154"/>
                  <a:pt x="773486" y="2982198"/>
                  <a:pt x="1559319" y="2982198"/>
                </a:cubicBezTo>
                <a:cubicBezTo>
                  <a:pt x="2345154" y="2982198"/>
                  <a:pt x="2982198" y="2345154"/>
                  <a:pt x="2982198" y="1559319"/>
                </a:cubicBezTo>
                <a:cubicBezTo>
                  <a:pt x="2982198" y="773486"/>
                  <a:pt x="2345154" y="136440"/>
                  <a:pt x="1559319" y="136440"/>
                </a:cubicBezTo>
                <a:close/>
                <a:moveTo>
                  <a:pt x="1559319" y="0"/>
                </a:moveTo>
                <a:cubicBezTo>
                  <a:pt x="2420508" y="0"/>
                  <a:pt x="3118638" y="698131"/>
                  <a:pt x="3118638" y="1559319"/>
                </a:cubicBezTo>
                <a:cubicBezTo>
                  <a:pt x="3118638" y="2420508"/>
                  <a:pt x="2420508" y="3118638"/>
                  <a:pt x="1559319" y="3118638"/>
                </a:cubicBezTo>
                <a:cubicBezTo>
                  <a:pt x="698131" y="3118638"/>
                  <a:pt x="0" y="2420508"/>
                  <a:pt x="0" y="1559319"/>
                </a:cubicBezTo>
                <a:cubicBezTo>
                  <a:pt x="0" y="698131"/>
                  <a:pt x="698131" y="0"/>
                  <a:pt x="1559319" y="0"/>
                </a:cubicBezTo>
                <a:close/>
              </a:path>
            </a:pathLst>
          </a:custGeom>
          <a:blipFill dpi="0" rotWithShape="1">
            <a:blip r:embed="rId6">
              <a:alphaModFix amt="30000"/>
              <a:duotone>
                <a:prstClr val="black"/>
                <a:schemeClr val="accent1">
                  <a:tint val="45000"/>
                  <a:satMod val="400000"/>
                </a:schemeClr>
              </a:duotone>
              <a:extLst>
                <a:ext uri="{BEBA8EAE-BF5A-486C-A8C5-ECC9F3942E4B}">
                  <a14:imgProps xmlns:a14="http://schemas.microsoft.com/office/drawing/2010/main">
                    <a14:imgLayer r:embed="rId7">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2069" name="Group 2068">
            <a:extLst>
              <a:ext uri="{FF2B5EF4-FFF2-40B4-BE49-F238E27FC236}">
                <a16:creationId xmlns:a16="http://schemas.microsoft.com/office/drawing/2014/main" id="{8C3799FC-B9F3-483C-8BB1-B6745402429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1619" y="4672260"/>
            <a:ext cx="342900" cy="342900"/>
            <a:chOff x="11361456" y="6195813"/>
            <a:chExt cx="548640" cy="548640"/>
          </a:xfrm>
        </p:grpSpPr>
        <p:sp>
          <p:nvSpPr>
            <p:cNvPr id="2070" name="Oval 2069">
              <a:extLst>
                <a:ext uri="{FF2B5EF4-FFF2-40B4-BE49-F238E27FC236}">
                  <a16:creationId xmlns:a16="http://schemas.microsoft.com/office/drawing/2014/main" id="{A69AD0B6-DB21-422F-AE46-79137907CB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3">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2071" name="Oval 2070">
              <a:extLst>
                <a:ext uri="{FF2B5EF4-FFF2-40B4-BE49-F238E27FC236}">
                  <a16:creationId xmlns:a16="http://schemas.microsoft.com/office/drawing/2014/main" id="{511E7789-3D37-48F1-AED4-B4D26DECE6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pic>
        <p:nvPicPr>
          <p:cNvPr id="2052" name="Picture 4" descr="ChatGPT: Easily Explained">
            <a:extLst>
              <a:ext uri="{FF2B5EF4-FFF2-40B4-BE49-F238E27FC236}">
                <a16:creationId xmlns:a16="http://schemas.microsoft.com/office/drawing/2014/main" id="{01CCE4C8-7150-CE24-F14E-531E6A58A64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t="5748" r="-1" b="5802"/>
          <a:stretch/>
        </p:blipFill>
        <p:spPr bwMode="auto">
          <a:xfrm>
            <a:off x="6612785" y="2904657"/>
            <a:ext cx="2531214" cy="2238844"/>
          </a:xfrm>
          <a:custGeom>
            <a:avLst/>
            <a:gdLst/>
            <a:ahLst/>
            <a:cxnLst/>
            <a:rect l="l" t="t" r="r" b="b"/>
            <a:pathLst>
              <a:path w="3374952" h="2985125">
                <a:moveTo>
                  <a:pt x="2058951" y="231632"/>
                </a:moveTo>
                <a:cubicBezTo>
                  <a:pt x="2563551" y="231632"/>
                  <a:pt x="3020381" y="436162"/>
                  <a:pt x="3351060" y="766842"/>
                </a:cubicBezTo>
                <a:lnTo>
                  <a:pt x="3374952" y="793129"/>
                </a:lnTo>
                <a:lnTo>
                  <a:pt x="3374952" y="2985125"/>
                </a:lnTo>
                <a:lnTo>
                  <a:pt x="485693" y="2985125"/>
                </a:lnTo>
                <a:lnTo>
                  <a:pt x="452180" y="2929960"/>
                </a:lnTo>
                <a:cubicBezTo>
                  <a:pt x="311527" y="2671041"/>
                  <a:pt x="231632" y="2374326"/>
                  <a:pt x="231632" y="2058951"/>
                </a:cubicBezTo>
                <a:cubicBezTo>
                  <a:pt x="231632" y="1049751"/>
                  <a:pt x="1049751" y="231632"/>
                  <a:pt x="2058951" y="231632"/>
                </a:cubicBezTo>
                <a:close/>
                <a:moveTo>
                  <a:pt x="2058951" y="0"/>
                </a:moveTo>
                <a:cubicBezTo>
                  <a:pt x="2556445" y="0"/>
                  <a:pt x="3012727" y="176443"/>
                  <a:pt x="3368635" y="470164"/>
                </a:cubicBezTo>
                <a:lnTo>
                  <a:pt x="3374952" y="475905"/>
                </a:lnTo>
                <a:lnTo>
                  <a:pt x="3374952" y="719078"/>
                </a:lnTo>
                <a:lnTo>
                  <a:pt x="3254038" y="609184"/>
                </a:lnTo>
                <a:cubicBezTo>
                  <a:pt x="2929272" y="341163"/>
                  <a:pt x="2512914" y="180158"/>
                  <a:pt x="2058951" y="180158"/>
                </a:cubicBezTo>
                <a:cubicBezTo>
                  <a:pt x="1021323" y="180158"/>
                  <a:pt x="180158" y="1021323"/>
                  <a:pt x="180158" y="2058951"/>
                </a:cubicBezTo>
                <a:cubicBezTo>
                  <a:pt x="180158" y="2383210"/>
                  <a:pt x="262303" y="2688283"/>
                  <a:pt x="406918" y="2954496"/>
                </a:cubicBezTo>
                <a:lnTo>
                  <a:pt x="425526" y="2985125"/>
                </a:lnTo>
                <a:lnTo>
                  <a:pt x="221891" y="2985125"/>
                </a:lnTo>
                <a:lnTo>
                  <a:pt x="161803" y="2860388"/>
                </a:lnTo>
                <a:cubicBezTo>
                  <a:pt x="57614" y="2614059"/>
                  <a:pt x="0" y="2343233"/>
                  <a:pt x="0" y="2058951"/>
                </a:cubicBezTo>
                <a:cubicBezTo>
                  <a:pt x="0" y="921823"/>
                  <a:pt x="921823" y="0"/>
                  <a:pt x="2058951" y="0"/>
                </a:cubicBezTo>
                <a:close/>
              </a:path>
            </a:pathLst>
          </a:custGeom>
          <a:noFill/>
          <a:extLst>
            <a:ext uri="{909E8E84-426E-40DD-AFC4-6F175D3DCCD1}">
              <a14:hiddenFill xmlns:a14="http://schemas.microsoft.com/office/drawing/2010/main">
                <a:solidFill>
                  <a:srgbClr val="FFFFFF"/>
                </a:solidFill>
              </a14:hiddenFill>
            </a:ext>
          </a:extLst>
        </p:spPr>
      </p:pic>
      <p:sp>
        <p:nvSpPr>
          <p:cNvPr id="2073" name="Freeform: Shape 2072">
            <a:extLst>
              <a:ext uri="{FF2B5EF4-FFF2-40B4-BE49-F238E27FC236}">
                <a16:creationId xmlns:a16="http://schemas.microsoft.com/office/drawing/2014/main" id="{4FB259F8-8256-44FF-8B52-835A8A3E30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2786" y="2904656"/>
            <a:ext cx="2531214" cy="2238844"/>
          </a:xfrm>
          <a:custGeom>
            <a:avLst/>
            <a:gdLst>
              <a:gd name="connsiteX0" fmla="*/ 2058951 w 3374952"/>
              <a:gd name="connsiteY0" fmla="*/ 231632 h 2985125"/>
              <a:gd name="connsiteX1" fmla="*/ 3351060 w 3374952"/>
              <a:gd name="connsiteY1" fmla="*/ 766842 h 2985125"/>
              <a:gd name="connsiteX2" fmla="*/ 3374952 w 3374952"/>
              <a:gd name="connsiteY2" fmla="*/ 793129 h 2985125"/>
              <a:gd name="connsiteX3" fmla="*/ 3374952 w 3374952"/>
              <a:gd name="connsiteY3" fmla="*/ 2985125 h 2985125"/>
              <a:gd name="connsiteX4" fmla="*/ 485693 w 3374952"/>
              <a:gd name="connsiteY4" fmla="*/ 2985125 h 2985125"/>
              <a:gd name="connsiteX5" fmla="*/ 452180 w 3374952"/>
              <a:gd name="connsiteY5" fmla="*/ 2929960 h 2985125"/>
              <a:gd name="connsiteX6" fmla="*/ 231632 w 3374952"/>
              <a:gd name="connsiteY6" fmla="*/ 2058951 h 2985125"/>
              <a:gd name="connsiteX7" fmla="*/ 2058951 w 3374952"/>
              <a:gd name="connsiteY7" fmla="*/ 231632 h 2985125"/>
              <a:gd name="connsiteX8" fmla="*/ 2058951 w 3374952"/>
              <a:gd name="connsiteY8" fmla="*/ 0 h 2985125"/>
              <a:gd name="connsiteX9" fmla="*/ 3368635 w 3374952"/>
              <a:gd name="connsiteY9" fmla="*/ 470164 h 2985125"/>
              <a:gd name="connsiteX10" fmla="*/ 3374952 w 3374952"/>
              <a:gd name="connsiteY10" fmla="*/ 475905 h 2985125"/>
              <a:gd name="connsiteX11" fmla="*/ 3374952 w 3374952"/>
              <a:gd name="connsiteY11" fmla="*/ 719078 h 2985125"/>
              <a:gd name="connsiteX12" fmla="*/ 3254038 w 3374952"/>
              <a:gd name="connsiteY12" fmla="*/ 609184 h 2985125"/>
              <a:gd name="connsiteX13" fmla="*/ 2058951 w 3374952"/>
              <a:gd name="connsiteY13" fmla="*/ 180158 h 2985125"/>
              <a:gd name="connsiteX14" fmla="*/ 180158 w 3374952"/>
              <a:gd name="connsiteY14" fmla="*/ 2058951 h 2985125"/>
              <a:gd name="connsiteX15" fmla="*/ 406918 w 3374952"/>
              <a:gd name="connsiteY15" fmla="*/ 2954496 h 2985125"/>
              <a:gd name="connsiteX16" fmla="*/ 425526 w 3374952"/>
              <a:gd name="connsiteY16" fmla="*/ 2985125 h 2985125"/>
              <a:gd name="connsiteX17" fmla="*/ 221891 w 3374952"/>
              <a:gd name="connsiteY17" fmla="*/ 2985125 h 2985125"/>
              <a:gd name="connsiteX18" fmla="*/ 161803 w 3374952"/>
              <a:gd name="connsiteY18" fmla="*/ 2860388 h 2985125"/>
              <a:gd name="connsiteX19" fmla="*/ 0 w 3374952"/>
              <a:gd name="connsiteY19" fmla="*/ 2058951 h 2985125"/>
              <a:gd name="connsiteX20" fmla="*/ 2058951 w 3374952"/>
              <a:gd name="connsiteY20" fmla="*/ 0 h 298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74952" h="2985125">
                <a:moveTo>
                  <a:pt x="2058951" y="231632"/>
                </a:moveTo>
                <a:cubicBezTo>
                  <a:pt x="2563551" y="231632"/>
                  <a:pt x="3020381" y="436162"/>
                  <a:pt x="3351060" y="766842"/>
                </a:cubicBezTo>
                <a:lnTo>
                  <a:pt x="3374952" y="793129"/>
                </a:lnTo>
                <a:lnTo>
                  <a:pt x="3374952" y="2985125"/>
                </a:lnTo>
                <a:lnTo>
                  <a:pt x="485693" y="2985125"/>
                </a:lnTo>
                <a:lnTo>
                  <a:pt x="452180" y="2929960"/>
                </a:lnTo>
                <a:cubicBezTo>
                  <a:pt x="311527" y="2671041"/>
                  <a:pt x="231632" y="2374326"/>
                  <a:pt x="231632" y="2058951"/>
                </a:cubicBezTo>
                <a:cubicBezTo>
                  <a:pt x="231632" y="1049751"/>
                  <a:pt x="1049751" y="231632"/>
                  <a:pt x="2058951" y="231632"/>
                </a:cubicBezTo>
                <a:close/>
                <a:moveTo>
                  <a:pt x="2058951" y="0"/>
                </a:moveTo>
                <a:cubicBezTo>
                  <a:pt x="2556445" y="0"/>
                  <a:pt x="3012727" y="176443"/>
                  <a:pt x="3368635" y="470164"/>
                </a:cubicBezTo>
                <a:lnTo>
                  <a:pt x="3374952" y="475905"/>
                </a:lnTo>
                <a:lnTo>
                  <a:pt x="3374952" y="719078"/>
                </a:lnTo>
                <a:lnTo>
                  <a:pt x="3254038" y="609184"/>
                </a:lnTo>
                <a:cubicBezTo>
                  <a:pt x="2929272" y="341163"/>
                  <a:pt x="2512914" y="180158"/>
                  <a:pt x="2058951" y="180158"/>
                </a:cubicBezTo>
                <a:cubicBezTo>
                  <a:pt x="1021323" y="180158"/>
                  <a:pt x="180158" y="1021323"/>
                  <a:pt x="180158" y="2058951"/>
                </a:cubicBezTo>
                <a:cubicBezTo>
                  <a:pt x="180158" y="2383210"/>
                  <a:pt x="262303" y="2688283"/>
                  <a:pt x="406918" y="2954496"/>
                </a:cubicBezTo>
                <a:lnTo>
                  <a:pt x="425526" y="2985125"/>
                </a:lnTo>
                <a:lnTo>
                  <a:pt x="221891" y="2985125"/>
                </a:lnTo>
                <a:lnTo>
                  <a:pt x="161803" y="2860388"/>
                </a:lnTo>
                <a:cubicBezTo>
                  <a:pt x="57614" y="2614059"/>
                  <a:pt x="0" y="2343233"/>
                  <a:pt x="0" y="2058951"/>
                </a:cubicBezTo>
                <a:cubicBezTo>
                  <a:pt x="0" y="921823"/>
                  <a:pt x="921823" y="0"/>
                  <a:pt x="2058951" y="0"/>
                </a:cubicBezTo>
                <a:close/>
              </a:path>
            </a:pathLst>
          </a:custGeom>
          <a:blipFill dpi="0" rotWithShape="1">
            <a:blip r:embed="rId6">
              <a:alphaModFix amt="30000"/>
              <a:duotone>
                <a:prstClr val="black"/>
                <a:schemeClr val="accent1">
                  <a:tint val="45000"/>
                  <a:satMod val="400000"/>
                </a:schemeClr>
              </a:duotone>
              <a:extLst>
                <a:ext uri="{BEBA8EAE-BF5A-486C-A8C5-ECC9F3942E4B}">
                  <a14:imgProps xmlns:a14="http://schemas.microsoft.com/office/drawing/2010/main">
                    <a14:imgLayer r:embed="rId7">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78"/>
        <p:cNvGrpSpPr/>
        <p:nvPr/>
      </p:nvGrpSpPr>
      <p:grpSpPr>
        <a:xfrm>
          <a:off x="0" y="0"/>
          <a:ext cx="0" cy="0"/>
          <a:chOff x="0" y="0"/>
          <a:chExt cx="0" cy="0"/>
        </a:xfrm>
      </p:grpSpPr>
      <p:grpSp>
        <p:nvGrpSpPr>
          <p:cNvPr id="86" name="Group 85">
            <a:extLst>
              <a:ext uri="{FF2B5EF4-FFF2-40B4-BE49-F238E27FC236}">
                <a16:creationId xmlns:a16="http://schemas.microsoft.com/office/drawing/2014/main" id="{F85E0883-9001-4D4E-9C91-E8D165DAF9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551293" y="4672260"/>
            <a:ext cx="342900" cy="342900"/>
            <a:chOff x="11361456" y="6195813"/>
            <a:chExt cx="548640" cy="548640"/>
          </a:xfrm>
        </p:grpSpPr>
        <p:sp>
          <p:nvSpPr>
            <p:cNvPr id="87" name="Oval 86">
              <a:extLst>
                <a:ext uri="{FF2B5EF4-FFF2-40B4-BE49-F238E27FC236}">
                  <a16:creationId xmlns:a16="http://schemas.microsoft.com/office/drawing/2014/main" id="{94AEEF45-F5C8-4322-9C98-33BB7A5A2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88" name="Oval 87">
              <a:extLst>
                <a:ext uri="{FF2B5EF4-FFF2-40B4-BE49-F238E27FC236}">
                  <a16:creationId xmlns:a16="http://schemas.microsoft.com/office/drawing/2014/main" id="{185E4386-A445-455A-91C4-16DE5DA9FC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
        <p:nvSpPr>
          <p:cNvPr id="90" name="Rectangle 89">
            <a:extLst>
              <a:ext uri="{FF2B5EF4-FFF2-40B4-BE49-F238E27FC236}">
                <a16:creationId xmlns:a16="http://schemas.microsoft.com/office/drawing/2014/main" id="{BCFFB95F-D901-4937-8084-8A7BAA84F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77232" y="0"/>
            <a:ext cx="3266767" cy="5143499"/>
          </a:xfrm>
          <a:prstGeom prst="rect">
            <a:avLst/>
          </a:prstGeom>
          <a:blipFill dpi="0" rotWithShape="1">
            <a:blip r:embed="rId5">
              <a:alphaModFix amt="60000"/>
              <a:lum bright="70000" contrast="-70000"/>
              <a:extLst>
                <a:ext uri="{BEBA8EAE-BF5A-486C-A8C5-ECC9F3942E4B}">
                  <a14:imgProps xmlns:a14="http://schemas.microsoft.com/office/drawing/2010/main">
                    <a14:imgLayer r:embed="rId6">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Google Shape;79;p17"/>
          <p:cNvSpPr txBox="1">
            <a:spLocks noGrp="1"/>
          </p:cNvSpPr>
          <p:nvPr>
            <p:ph type="title"/>
          </p:nvPr>
        </p:nvSpPr>
        <p:spPr>
          <a:xfrm>
            <a:off x="6359832" y="479822"/>
            <a:ext cx="2284555" cy="3883033"/>
          </a:xfrm>
          <a:prstGeom prst="rect">
            <a:avLst/>
          </a:prstGeom>
          <a:ln>
            <a:noFill/>
          </a:ln>
        </p:spPr>
        <p:txBody>
          <a:bodyPr spcFirstLastPara="1" vert="horz" lIns="91440" tIns="45720" rIns="91440" bIns="45720" rtlCol="0" anchor="ctr" anchorCtr="0">
            <a:normAutofit/>
          </a:bodyPr>
          <a:lstStyle/>
          <a:p>
            <a:pPr marL="0" lvl="0" indent="0" algn="ctr" defTabSz="914400">
              <a:spcBef>
                <a:spcPct val="0"/>
              </a:spcBef>
              <a:spcAft>
                <a:spcPts val="0"/>
              </a:spcAft>
            </a:pPr>
            <a:r>
              <a:rPr lang="en-US" sz="2800" dirty="0"/>
              <a:t>How Disinformation Spreads - The Purpose Behind It</a:t>
            </a:r>
          </a:p>
        </p:txBody>
      </p:sp>
      <p:grpSp>
        <p:nvGrpSpPr>
          <p:cNvPr id="92" name="Group 91">
            <a:extLst>
              <a:ext uri="{FF2B5EF4-FFF2-40B4-BE49-F238E27FC236}">
                <a16:creationId xmlns:a16="http://schemas.microsoft.com/office/drawing/2014/main" id="{60F473BD-3FD3-4548-A8F5-11D3C9CB88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551293" y="4672260"/>
            <a:ext cx="342900" cy="342900"/>
            <a:chOff x="11361456" y="6195813"/>
            <a:chExt cx="548640" cy="548640"/>
          </a:xfrm>
        </p:grpSpPr>
        <p:sp>
          <p:nvSpPr>
            <p:cNvPr id="93" name="Oval 92">
              <a:extLst>
                <a:ext uri="{FF2B5EF4-FFF2-40B4-BE49-F238E27FC236}">
                  <a16:creationId xmlns:a16="http://schemas.microsoft.com/office/drawing/2014/main" id="{691E02ED-3E2E-4396-B6DE-5F93F2F11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3">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94" name="Oval 93">
              <a:extLst>
                <a:ext uri="{FF2B5EF4-FFF2-40B4-BE49-F238E27FC236}">
                  <a16:creationId xmlns:a16="http://schemas.microsoft.com/office/drawing/2014/main" id="{28F088F5-B4E7-43B9-88F4-8667026E4B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aphicFrame>
        <p:nvGraphicFramePr>
          <p:cNvPr id="82" name="Google Shape;80;p17">
            <a:extLst>
              <a:ext uri="{FF2B5EF4-FFF2-40B4-BE49-F238E27FC236}">
                <a16:creationId xmlns:a16="http://schemas.microsoft.com/office/drawing/2014/main" id="{FC4A6D72-49E2-3CCF-5647-1BD0BA825D11}"/>
              </a:ext>
            </a:extLst>
          </p:cNvPr>
          <p:cNvGraphicFramePr/>
          <p:nvPr>
            <p:extLst>
              <p:ext uri="{D42A27DB-BD31-4B8C-83A1-F6EECF244321}">
                <p14:modId xmlns:p14="http://schemas.microsoft.com/office/powerpoint/2010/main" val="3123360075"/>
              </p:ext>
            </p:extLst>
          </p:nvPr>
        </p:nvGraphicFramePr>
        <p:xfrm>
          <a:off x="466725" y="479822"/>
          <a:ext cx="4929187" cy="4191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0"/>
        <p:cNvGrpSpPr/>
        <p:nvPr/>
      </p:nvGrpSpPr>
      <p:grpSpPr>
        <a:xfrm>
          <a:off x="0" y="0"/>
          <a:ext cx="0" cy="0"/>
          <a:chOff x="0" y="0"/>
          <a:chExt cx="0" cy="0"/>
        </a:xfrm>
      </p:grpSpPr>
      <p:grpSp>
        <p:nvGrpSpPr>
          <p:cNvPr id="97" name="Group 96">
            <a:extLst>
              <a:ext uri="{FF2B5EF4-FFF2-40B4-BE49-F238E27FC236}">
                <a16:creationId xmlns:a16="http://schemas.microsoft.com/office/drawing/2014/main" id="{132FD491-28F3-42E7-AEBF-A9E3C462C92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551293" y="4672260"/>
            <a:ext cx="342900" cy="342900"/>
            <a:chOff x="11361456" y="6195813"/>
            <a:chExt cx="548640" cy="548640"/>
          </a:xfrm>
        </p:grpSpPr>
        <p:sp>
          <p:nvSpPr>
            <p:cNvPr id="98" name="Oval 97">
              <a:extLst>
                <a:ext uri="{FF2B5EF4-FFF2-40B4-BE49-F238E27FC236}">
                  <a16:creationId xmlns:a16="http://schemas.microsoft.com/office/drawing/2014/main" id="{AD016B6E-F283-4CFB-9099-05C8DA6AB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99" name="Oval 98">
              <a:extLst>
                <a:ext uri="{FF2B5EF4-FFF2-40B4-BE49-F238E27FC236}">
                  <a16:creationId xmlns:a16="http://schemas.microsoft.com/office/drawing/2014/main" id="{72D0360E-345F-4790-B0A0-03ADC36B5E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 useBgFill="1">
        <p:nvSpPr>
          <p:cNvPr id="101" name="Rectangle 100">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78" y="348089"/>
            <a:ext cx="7667244" cy="60512"/>
          </a:xfrm>
          <a:prstGeom prst="rect">
            <a:avLst/>
          </a:prstGeom>
          <a:blipFill dpi="0" rotWithShape="1">
            <a:blip r:embed="rId5">
              <a:alphaModFix amt="85000"/>
              <a:lum bright="70000" contrast="-70000"/>
              <a:extLst>
                <a:ext uri="{BEBA8EAE-BF5A-486C-A8C5-ECC9F3942E4B}">
                  <a14:imgProps xmlns:a14="http://schemas.microsoft.com/office/drawing/2010/main">
                    <a14:imgLayer r:embed="rId6">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5" name="Rectangle 104">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78" y="451464"/>
            <a:ext cx="7667244" cy="1039405"/>
          </a:xfrm>
          <a:prstGeom prst="rect">
            <a:avLst/>
          </a:prstGeom>
          <a:blipFill dpi="0" rotWithShape="1">
            <a:blip r:embed="rId5">
              <a:alphaModFix amt="85000"/>
              <a:lum bright="70000" contrast="-70000"/>
              <a:extLst>
                <a:ext uri="{BEBA8EAE-BF5A-486C-A8C5-ECC9F3942E4B}">
                  <a14:imgProps xmlns:a14="http://schemas.microsoft.com/office/drawing/2010/main">
                    <a14:imgLayer r:embed="rId6">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07" name="Rectangle 106">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78" y="1528991"/>
            <a:ext cx="7667244" cy="60512"/>
          </a:xfrm>
          <a:prstGeom prst="rect">
            <a:avLst/>
          </a:prstGeom>
          <a:blipFill dpi="0" rotWithShape="1">
            <a:blip r:embed="rId5">
              <a:alphaModFix amt="85000"/>
              <a:lum bright="70000" contrast="-70000"/>
              <a:extLst>
                <a:ext uri="{BEBA8EAE-BF5A-486C-A8C5-ECC9F3942E4B}">
                  <a14:imgProps xmlns:a14="http://schemas.microsoft.com/office/drawing/2010/main">
                    <a14:imgLayer r:embed="rId6">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1" name="Google Shape;91;p19"/>
          <p:cNvSpPr txBox="1">
            <a:spLocks noGrp="1"/>
          </p:cNvSpPr>
          <p:nvPr>
            <p:ph type="title"/>
          </p:nvPr>
        </p:nvSpPr>
        <p:spPr>
          <a:xfrm>
            <a:off x="802386" y="363474"/>
            <a:ext cx="7543800" cy="1207008"/>
          </a:xfrm>
          <a:prstGeom prst="rect">
            <a:avLst/>
          </a:prstGeom>
        </p:spPr>
        <p:txBody>
          <a:bodyPr spcFirstLastPara="1" vert="horz" lIns="91440" tIns="45720" rIns="91440" bIns="45720" rtlCol="0" anchor="ctr" anchorCtr="0">
            <a:normAutofit/>
          </a:bodyPr>
          <a:lstStyle/>
          <a:p>
            <a:pPr marL="0" lvl="0" indent="0" defTabSz="914400">
              <a:spcBef>
                <a:spcPct val="0"/>
              </a:spcBef>
              <a:spcAft>
                <a:spcPts val="0"/>
              </a:spcAft>
            </a:pPr>
            <a:r>
              <a:rPr lang="en-US" sz="5400"/>
              <a:t>How to Spot Disinformation</a:t>
            </a:r>
          </a:p>
        </p:txBody>
      </p:sp>
      <p:sp>
        <p:nvSpPr>
          <p:cNvPr id="92" name="Google Shape;92;p19"/>
          <p:cNvSpPr txBox="1">
            <a:spLocks noGrp="1"/>
          </p:cNvSpPr>
          <p:nvPr>
            <p:ph type="body" idx="1"/>
          </p:nvPr>
        </p:nvSpPr>
        <p:spPr>
          <a:xfrm>
            <a:off x="802386" y="1740309"/>
            <a:ext cx="7543800" cy="2888840"/>
          </a:xfrm>
          <a:prstGeom prst="rect">
            <a:avLst/>
          </a:prstGeom>
        </p:spPr>
        <p:txBody>
          <a:bodyPr spcFirstLastPara="1" vert="horz" lIns="91440" tIns="45720" rIns="91440" bIns="45720" rtlCol="0" anchorCtr="0">
            <a:normAutofit/>
          </a:bodyPr>
          <a:lstStyle/>
          <a:p>
            <a:pPr marL="457200" lvl="0" indent="-182880" defTabSz="914400">
              <a:spcBef>
                <a:spcPts val="0"/>
              </a:spcBef>
              <a:spcAft>
                <a:spcPts val="600"/>
              </a:spcAft>
              <a:buSzPct val="85000"/>
              <a:buFont typeface="Wingdings" pitchFamily="2" charset="2"/>
              <a:buChar char="§"/>
            </a:pPr>
            <a:r>
              <a:rPr lang="en-US"/>
              <a:t>Disinformation can come in many formats: audio, image, text, and video.</a:t>
            </a:r>
          </a:p>
          <a:p>
            <a:pPr marL="457200" lvl="0" indent="-182880" defTabSz="914400">
              <a:spcBef>
                <a:spcPts val="0"/>
              </a:spcBef>
              <a:spcAft>
                <a:spcPts val="600"/>
              </a:spcAft>
              <a:buSzPct val="85000"/>
              <a:buFont typeface="Wingdings" pitchFamily="2" charset="2"/>
              <a:buChar char="§"/>
            </a:pPr>
            <a:r>
              <a:rPr lang="en-US"/>
              <a:t>If you think you have come across disinformation, it is important to verify its legitimacy: </a:t>
            </a:r>
          </a:p>
          <a:p>
            <a:pPr marL="914400" lvl="1" indent="-182880" defTabSz="914400">
              <a:spcBef>
                <a:spcPts val="0"/>
              </a:spcBef>
              <a:spcAft>
                <a:spcPts val="600"/>
              </a:spcAft>
              <a:buSzPct val="85000"/>
              <a:buFont typeface="Wingdings" pitchFamily="2" charset="2"/>
              <a:buChar char="§"/>
            </a:pPr>
            <a:r>
              <a:rPr lang="en-US"/>
              <a:t>Check the source of the information </a:t>
            </a:r>
          </a:p>
          <a:p>
            <a:pPr marL="914400" lvl="1" indent="-182880" defTabSz="914400">
              <a:spcBef>
                <a:spcPts val="0"/>
              </a:spcBef>
              <a:spcAft>
                <a:spcPts val="600"/>
              </a:spcAft>
              <a:buSzPct val="85000"/>
              <a:buFont typeface="Wingdings" pitchFamily="2" charset="2"/>
              <a:buChar char="§"/>
            </a:pPr>
            <a:r>
              <a:rPr lang="en-US"/>
              <a:t>Determine the “5 W’s and the H” of the story</a:t>
            </a:r>
          </a:p>
          <a:p>
            <a:pPr marL="914400" lvl="1" indent="-182880" defTabSz="914400">
              <a:spcBef>
                <a:spcPts val="0"/>
              </a:spcBef>
              <a:spcAft>
                <a:spcPts val="600"/>
              </a:spcAft>
              <a:buSzPct val="85000"/>
              <a:buFont typeface="Wingdings" pitchFamily="2" charset="2"/>
              <a:buChar char="§"/>
            </a:pPr>
            <a:r>
              <a:rPr lang="en-US"/>
              <a:t>Look for signs of emotional manipulation (sense of urgency, etc.)</a:t>
            </a:r>
          </a:p>
          <a:p>
            <a:pPr marL="914400" lvl="1" indent="-182880" defTabSz="914400">
              <a:spcBef>
                <a:spcPts val="0"/>
              </a:spcBef>
              <a:spcAft>
                <a:spcPts val="600"/>
              </a:spcAft>
              <a:buSzPct val="85000"/>
              <a:buFont typeface="Wingdings" pitchFamily="2" charset="2"/>
              <a:buChar char="§"/>
            </a:pPr>
            <a:r>
              <a:rPr lang="en-US"/>
              <a:t>Take your own personal biases into account</a:t>
            </a:r>
          </a:p>
          <a:p>
            <a:pPr marL="914400" lvl="1" indent="-182880" defTabSz="914400">
              <a:spcBef>
                <a:spcPts val="0"/>
              </a:spcBef>
              <a:spcAft>
                <a:spcPts val="600"/>
              </a:spcAft>
              <a:buSzPct val="85000"/>
              <a:buFont typeface="Wingdings" pitchFamily="2" charset="2"/>
              <a:buChar char="§"/>
            </a:pPr>
            <a:r>
              <a:rPr lang="en-US"/>
              <a:t>Be suspicious!   </a:t>
            </a:r>
          </a:p>
          <a:p>
            <a:pPr marL="457200" lvl="0" indent="-182880" defTabSz="914400">
              <a:spcBef>
                <a:spcPts val="0"/>
              </a:spcBef>
              <a:spcAft>
                <a:spcPts val="600"/>
              </a:spcAft>
              <a:buSzPct val="85000"/>
              <a:buFont typeface="Wingdings" pitchFamily="2" charset="2"/>
              <a:buChar char="§"/>
            </a:pPr>
            <a:r>
              <a:rPr lang="en-US"/>
              <a:t>If you are still unsure, you can do your own research to check if what you have seen is true</a:t>
            </a:r>
          </a:p>
        </p:txBody>
      </p:sp>
      <p:sp>
        <p:nvSpPr>
          <p:cNvPr id="109" name="Oval 108">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51293" y="4672260"/>
            <a:ext cx="342900" cy="342900"/>
          </a:xfrm>
          <a:prstGeom prst="ellipse">
            <a:avLst/>
          </a:prstGeom>
          <a:blipFill dpi="0" rotWithShape="1">
            <a:blip r:embed="rId3">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111" name="Oval 110">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73188" y="4694155"/>
            <a:ext cx="299110" cy="299111"/>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20"/>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Examples of Disinformation</a:t>
            </a:r>
            <a:endParaRPr/>
          </a:p>
        </p:txBody>
      </p:sp>
      <p:sp>
        <p:nvSpPr>
          <p:cNvPr id="98" name="Google Shape;98;p20"/>
          <p:cNvSpPr txBox="1"/>
          <p:nvPr/>
        </p:nvSpPr>
        <p:spPr>
          <a:xfrm>
            <a:off x="458725" y="2987750"/>
            <a:ext cx="10446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1800">
                <a:solidFill>
                  <a:schemeClr val="dk2"/>
                </a:solidFill>
              </a:rPr>
              <a:t>Image </a:t>
            </a:r>
            <a:endParaRPr sz="1800">
              <a:solidFill>
                <a:schemeClr val="dk2"/>
              </a:solidFill>
            </a:endParaRPr>
          </a:p>
        </p:txBody>
      </p:sp>
      <p:sp>
        <p:nvSpPr>
          <p:cNvPr id="99" name="Google Shape;99;p20"/>
          <p:cNvSpPr txBox="1"/>
          <p:nvPr/>
        </p:nvSpPr>
        <p:spPr>
          <a:xfrm>
            <a:off x="7765699" y="2788775"/>
            <a:ext cx="1054539"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2"/>
                </a:solidFill>
              </a:rPr>
              <a:t>Textual</a:t>
            </a:r>
            <a:endParaRPr sz="1800">
              <a:solidFill>
                <a:schemeClr val="dk2"/>
              </a:solidFill>
            </a:endParaRPr>
          </a:p>
        </p:txBody>
      </p:sp>
      <p:sp>
        <p:nvSpPr>
          <p:cNvPr id="100" name="Google Shape;100;p20"/>
          <p:cNvSpPr txBox="1"/>
          <p:nvPr/>
        </p:nvSpPr>
        <p:spPr>
          <a:xfrm>
            <a:off x="3939075" y="3045579"/>
            <a:ext cx="16743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2"/>
                </a:solidFill>
              </a:rPr>
              <a:t>Audio</a:t>
            </a:r>
            <a:endParaRPr sz="1800">
              <a:solidFill>
                <a:schemeClr val="dk2"/>
              </a:solidFill>
            </a:endParaRPr>
          </a:p>
        </p:txBody>
      </p:sp>
      <p:pic>
        <p:nvPicPr>
          <p:cNvPr id="101" name="Google Shape;101;p20"/>
          <p:cNvPicPr preferRelativeResize="0"/>
          <p:nvPr/>
        </p:nvPicPr>
        <p:blipFill>
          <a:blip r:embed="rId3">
            <a:alphaModFix/>
          </a:blip>
          <a:stretch>
            <a:fillRect/>
          </a:stretch>
        </p:blipFill>
        <p:spPr>
          <a:xfrm>
            <a:off x="458725" y="1078188"/>
            <a:ext cx="3099962" cy="1849100"/>
          </a:xfrm>
          <a:prstGeom prst="rect">
            <a:avLst/>
          </a:prstGeom>
          <a:noFill/>
          <a:ln>
            <a:noFill/>
          </a:ln>
        </p:spPr>
      </p:pic>
      <p:pic>
        <p:nvPicPr>
          <p:cNvPr id="102" name="Google Shape;102;p20"/>
          <p:cNvPicPr preferRelativeResize="0"/>
          <p:nvPr/>
        </p:nvPicPr>
        <p:blipFill>
          <a:blip r:embed="rId4">
            <a:alphaModFix/>
          </a:blip>
          <a:stretch>
            <a:fillRect/>
          </a:stretch>
        </p:blipFill>
        <p:spPr>
          <a:xfrm>
            <a:off x="4247525" y="1140488"/>
            <a:ext cx="4415469" cy="1724475"/>
          </a:xfrm>
          <a:prstGeom prst="rect">
            <a:avLst/>
          </a:prstGeom>
          <a:noFill/>
          <a:ln>
            <a:noFill/>
          </a:ln>
        </p:spPr>
      </p:pic>
      <p:pic>
        <p:nvPicPr>
          <p:cNvPr id="103" name="Google Shape;103;p20" descr="Drake ai too late&#10;&#10;#drakeai #ai #aimusicproduction #aimusic #aisongs #music #drakeaimusic" title="Drake AI - Too Late">
            <a:hlinkClick r:id="rId5"/>
          </p:cNvPr>
          <p:cNvPicPr preferRelativeResize="0"/>
          <p:nvPr/>
        </p:nvPicPr>
        <p:blipFill>
          <a:blip r:embed="rId6">
            <a:alphaModFix/>
          </a:blip>
          <a:stretch>
            <a:fillRect/>
          </a:stretch>
        </p:blipFill>
        <p:spPr>
          <a:xfrm>
            <a:off x="2973100" y="3426897"/>
            <a:ext cx="3048000" cy="1714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fade">
                                      <p:cBhvr>
                                        <p:cTn id="7" dur="10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9"/>
        <p:cNvGrpSpPr/>
        <p:nvPr/>
      </p:nvGrpSpPr>
      <p:grpSpPr>
        <a:xfrm>
          <a:off x="0" y="0"/>
          <a:ext cx="0" cy="0"/>
          <a:chOff x="0" y="0"/>
          <a:chExt cx="0" cy="0"/>
        </a:xfrm>
      </p:grpSpPr>
      <p:grpSp>
        <p:nvGrpSpPr>
          <p:cNvPr id="66" name="Group 65">
            <a:extLst>
              <a:ext uri="{FF2B5EF4-FFF2-40B4-BE49-F238E27FC236}">
                <a16:creationId xmlns:a16="http://schemas.microsoft.com/office/drawing/2014/main" id="{132FD491-28F3-42E7-AEBF-A9E3C462C92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551293" y="4672260"/>
            <a:ext cx="342900" cy="342900"/>
            <a:chOff x="11361456" y="6195813"/>
            <a:chExt cx="548640" cy="548640"/>
          </a:xfrm>
        </p:grpSpPr>
        <p:sp>
          <p:nvSpPr>
            <p:cNvPr id="67" name="Oval 66">
              <a:extLst>
                <a:ext uri="{FF2B5EF4-FFF2-40B4-BE49-F238E27FC236}">
                  <a16:creationId xmlns:a16="http://schemas.microsoft.com/office/drawing/2014/main" id="{AD016B6E-F283-4CFB-9099-05C8DA6AB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68" name="Oval 67">
              <a:extLst>
                <a:ext uri="{FF2B5EF4-FFF2-40B4-BE49-F238E27FC236}">
                  <a16:creationId xmlns:a16="http://schemas.microsoft.com/office/drawing/2014/main" id="{72D0360E-345F-4790-B0A0-03ADC36B5E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 useBgFill="1">
        <p:nvSpPr>
          <p:cNvPr id="70" name="Rectangle 69">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08" y="0"/>
            <a:ext cx="3486126" cy="5143500"/>
          </a:xfrm>
          <a:prstGeom prst="rect">
            <a:avLst/>
          </a:prstGeom>
          <a:blipFill dpi="0" rotWithShape="1">
            <a:blip r:embed="rId5">
              <a:duotone>
                <a:schemeClr val="accent1">
                  <a:shade val="45000"/>
                  <a:satMod val="135000"/>
                </a:schemeClr>
                <a:prstClr val="white"/>
              </a:duotone>
              <a:extLst>
                <a:ext uri="{BEBA8EAE-BF5A-486C-A8C5-ECC9F3942E4B}">
                  <a14:imgProps xmlns:a14="http://schemas.microsoft.com/office/drawing/2010/main">
                    <a14:imgLayer r:embed="rId6">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60" name="Google Shape;60;p14"/>
          <p:cNvSpPr txBox="1">
            <a:spLocks noGrp="1"/>
          </p:cNvSpPr>
          <p:nvPr>
            <p:ph type="title"/>
          </p:nvPr>
        </p:nvSpPr>
        <p:spPr>
          <a:xfrm>
            <a:off x="482601" y="482599"/>
            <a:ext cx="2764734" cy="4146551"/>
          </a:xfrm>
          <a:prstGeom prst="rect">
            <a:avLst/>
          </a:prstGeom>
        </p:spPr>
        <p:txBody>
          <a:bodyPr spcFirstLastPara="1" vert="horz" lIns="91440" tIns="45720" rIns="91440" bIns="45720" rtlCol="0" anchor="ctr" anchorCtr="0">
            <a:normAutofit/>
          </a:bodyPr>
          <a:lstStyle/>
          <a:p>
            <a:pPr marL="0" lvl="0" indent="0" algn="ctr" defTabSz="914400">
              <a:spcBef>
                <a:spcPct val="0"/>
              </a:spcBef>
              <a:spcAft>
                <a:spcPts val="0"/>
              </a:spcAft>
            </a:pPr>
            <a:r>
              <a:rPr lang="en-US" sz="3600">
                <a:solidFill>
                  <a:srgbClr val="FFFFFF"/>
                </a:solidFill>
              </a:rPr>
              <a:t>What is AI and why is it important? - Louis</a:t>
            </a:r>
          </a:p>
        </p:txBody>
      </p:sp>
      <p:sp>
        <p:nvSpPr>
          <p:cNvPr id="61" name="Google Shape;61;p14"/>
          <p:cNvSpPr txBox="1">
            <a:spLocks noGrp="1"/>
          </p:cNvSpPr>
          <p:nvPr>
            <p:ph type="body" idx="1"/>
          </p:nvPr>
        </p:nvSpPr>
        <p:spPr>
          <a:xfrm>
            <a:off x="3790335" y="449826"/>
            <a:ext cx="4555850" cy="4179324"/>
          </a:xfrm>
          <a:prstGeom prst="rect">
            <a:avLst/>
          </a:prstGeom>
        </p:spPr>
        <p:txBody>
          <a:bodyPr spcFirstLastPara="1" vert="horz" lIns="91440" tIns="45720" rIns="91440" bIns="45720" rtlCol="0" anchor="ctr" anchorCtr="0">
            <a:normAutofit/>
          </a:bodyPr>
          <a:lstStyle/>
          <a:p>
            <a:pPr marL="457200" lvl="0" indent="-182880" defTabSz="914400">
              <a:spcBef>
                <a:spcPts val="0"/>
              </a:spcBef>
              <a:spcAft>
                <a:spcPts val="600"/>
              </a:spcAft>
              <a:buSzPct val="85000"/>
              <a:buFont typeface="Wingdings" pitchFamily="2" charset="2"/>
              <a:buChar char="§"/>
            </a:pPr>
            <a:r>
              <a:rPr lang="en-US"/>
              <a:t>Many types</a:t>
            </a:r>
          </a:p>
          <a:p>
            <a:pPr marL="457200" lvl="0" indent="-182880" defTabSz="914400">
              <a:spcBef>
                <a:spcPts val="0"/>
              </a:spcBef>
              <a:spcAft>
                <a:spcPts val="600"/>
              </a:spcAft>
              <a:buSzPct val="85000"/>
              <a:buFont typeface="Wingdings" pitchFamily="2" charset="2"/>
              <a:buChar char="§"/>
            </a:pPr>
            <a:r>
              <a:rPr lang="en-US"/>
              <a:t>Generative AI (ChatGPT, Dall-E, Mid Journey, etc.)</a:t>
            </a:r>
          </a:p>
          <a:p>
            <a:pPr marL="457200" lvl="0" indent="-182880" defTabSz="914400">
              <a:spcBef>
                <a:spcPts val="0"/>
              </a:spcBef>
              <a:spcAft>
                <a:spcPts val="600"/>
              </a:spcAft>
              <a:buSzPct val="85000"/>
              <a:buFont typeface="Wingdings" pitchFamily="2" charset="2"/>
              <a:buChar char="§"/>
            </a:pPr>
            <a:r>
              <a:rPr lang="en-US"/>
              <a:t>Break training image/text down and use math to find most likely output</a:t>
            </a:r>
          </a:p>
          <a:p>
            <a:pPr marL="457200" lvl="0" indent="-182880" defTabSz="914400">
              <a:spcBef>
                <a:spcPts val="0"/>
              </a:spcBef>
              <a:spcAft>
                <a:spcPts val="600"/>
              </a:spcAft>
              <a:buSzPct val="85000"/>
              <a:buFont typeface="Wingdings" pitchFamily="2" charset="2"/>
              <a:buChar char="§"/>
            </a:pPr>
            <a:r>
              <a:rPr lang="en-US"/>
              <a:t>AI can be used to make disinformation on purpose</a:t>
            </a:r>
          </a:p>
          <a:p>
            <a:pPr marL="457200" lvl="0" indent="-182880" defTabSz="914400">
              <a:spcBef>
                <a:spcPts val="0"/>
              </a:spcBef>
              <a:spcAft>
                <a:spcPts val="600"/>
              </a:spcAft>
              <a:buSzPct val="85000"/>
              <a:buFont typeface="Wingdings" pitchFamily="2" charset="2"/>
              <a:buChar char="§"/>
            </a:pPr>
            <a:r>
              <a:rPr lang="en-US"/>
              <a:t>Also can generate wrong answer</a:t>
            </a:r>
          </a:p>
        </p:txBody>
      </p:sp>
      <p:sp>
        <p:nvSpPr>
          <p:cNvPr id="74" name="Oval 73">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51293" y="4672260"/>
            <a:ext cx="342900" cy="342900"/>
          </a:xfrm>
          <a:prstGeom prst="ellipse">
            <a:avLst/>
          </a:prstGeom>
          <a:blipFill dpi="0" rotWithShape="1">
            <a:blip r:embed="rId3">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76" name="Oval 75">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73188" y="4694155"/>
            <a:ext cx="299110" cy="299111"/>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65"/>
        <p:cNvGrpSpPr/>
        <p:nvPr/>
      </p:nvGrpSpPr>
      <p:grpSpPr>
        <a:xfrm>
          <a:off x="0" y="0"/>
          <a:ext cx="0" cy="0"/>
          <a:chOff x="0" y="0"/>
          <a:chExt cx="0" cy="0"/>
        </a:xfrm>
      </p:grpSpPr>
      <p:grpSp>
        <p:nvGrpSpPr>
          <p:cNvPr id="93" name="Group 92">
            <a:extLst>
              <a:ext uri="{FF2B5EF4-FFF2-40B4-BE49-F238E27FC236}">
                <a16:creationId xmlns:a16="http://schemas.microsoft.com/office/drawing/2014/main" id="{EC78E3E1-BBBA-4058-AAEB-714F04B025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551293" y="4672260"/>
            <a:ext cx="342900" cy="342900"/>
            <a:chOff x="11361456" y="6195813"/>
            <a:chExt cx="548640" cy="548640"/>
          </a:xfrm>
        </p:grpSpPr>
        <p:sp>
          <p:nvSpPr>
            <p:cNvPr id="74" name="Oval 73">
              <a:extLst>
                <a:ext uri="{FF2B5EF4-FFF2-40B4-BE49-F238E27FC236}">
                  <a16:creationId xmlns:a16="http://schemas.microsoft.com/office/drawing/2014/main" id="{86860FA5-CE2B-4019-8FD1-031D7D84E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75" name="Oval 74">
              <a:extLst>
                <a:ext uri="{FF2B5EF4-FFF2-40B4-BE49-F238E27FC236}">
                  <a16:creationId xmlns:a16="http://schemas.microsoft.com/office/drawing/2014/main" id="{392DF474-2C37-4DC7-B889-E88EAADEA6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
        <p:nvSpPr>
          <p:cNvPr id="94" name="Rectangle 93">
            <a:extLst>
              <a:ext uri="{FF2B5EF4-FFF2-40B4-BE49-F238E27FC236}">
                <a16:creationId xmlns:a16="http://schemas.microsoft.com/office/drawing/2014/main" id="{1C7FF924-8DA0-4BE9-8C7E-095B0EC13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49876" y="0"/>
            <a:ext cx="4594123" cy="5143499"/>
          </a:xfrm>
          <a:prstGeom prst="rect">
            <a:avLst/>
          </a:prstGeom>
          <a:blipFill dpi="0" rotWithShape="1">
            <a:blip r:embed="rId5">
              <a:alphaModFix amt="60000"/>
              <a:lum bright="70000" contrast="-70000"/>
              <a:extLst>
                <a:ext uri="{BEBA8EAE-BF5A-486C-A8C5-ECC9F3942E4B}">
                  <a14:imgProps xmlns:a14="http://schemas.microsoft.com/office/drawing/2010/main">
                    <a14:imgLayer r:embed="rId6">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Google Shape;66;p15"/>
          <p:cNvSpPr txBox="1">
            <a:spLocks noGrp="1"/>
          </p:cNvSpPr>
          <p:nvPr>
            <p:ph type="title"/>
          </p:nvPr>
        </p:nvSpPr>
        <p:spPr>
          <a:xfrm>
            <a:off x="4859592" y="1246408"/>
            <a:ext cx="3974689" cy="1207008"/>
          </a:xfrm>
          <a:prstGeom prst="rect">
            <a:avLst/>
          </a:prstGeom>
          <a:ln>
            <a:noFill/>
          </a:ln>
        </p:spPr>
        <p:txBody>
          <a:bodyPr spcFirstLastPara="1" vert="horz" lIns="91440" tIns="45720" rIns="91440" bIns="45720" rtlCol="0" anchor="ctr" anchorCtr="0">
            <a:normAutofit/>
          </a:bodyPr>
          <a:lstStyle/>
          <a:p>
            <a:pPr marL="0" lvl="0" indent="0" algn="ctr" defTabSz="914400">
              <a:spcBef>
                <a:spcPct val="0"/>
              </a:spcBef>
              <a:spcAft>
                <a:spcPts val="0"/>
              </a:spcAft>
            </a:pPr>
            <a:r>
              <a:rPr lang="en-US" sz="2600"/>
              <a:t>How AI makes disinformation worse - Louis</a:t>
            </a:r>
          </a:p>
        </p:txBody>
      </p:sp>
      <p:pic>
        <p:nvPicPr>
          <p:cNvPr id="68" name="Google Shape;68;p15"/>
          <p:cNvPicPr preferRelativeResize="0"/>
          <p:nvPr/>
        </p:nvPicPr>
        <p:blipFill>
          <a:blip r:embed="rId7"/>
          <a:stretch>
            <a:fillRect/>
          </a:stretch>
        </p:blipFill>
        <p:spPr>
          <a:xfrm>
            <a:off x="475499" y="1578668"/>
            <a:ext cx="3834346" cy="1993859"/>
          </a:xfrm>
          <a:prstGeom prst="rect">
            <a:avLst/>
          </a:prstGeom>
          <a:noFill/>
        </p:spPr>
      </p:pic>
      <p:sp>
        <p:nvSpPr>
          <p:cNvPr id="67" name="Google Shape;67;p15"/>
          <p:cNvSpPr txBox="1">
            <a:spLocks noGrp="1"/>
          </p:cNvSpPr>
          <p:nvPr>
            <p:ph type="body" idx="1"/>
          </p:nvPr>
        </p:nvSpPr>
        <p:spPr>
          <a:xfrm>
            <a:off x="4800599" y="2453416"/>
            <a:ext cx="3974689" cy="3038094"/>
          </a:xfrm>
          <a:prstGeom prst="rect">
            <a:avLst/>
          </a:prstGeom>
        </p:spPr>
        <p:txBody>
          <a:bodyPr spcFirstLastPara="1" vert="horz" lIns="91440" tIns="45720" rIns="91440" bIns="45720" rtlCol="0" anchorCtr="0">
            <a:normAutofit/>
          </a:bodyPr>
          <a:lstStyle/>
          <a:p>
            <a:pPr marL="457200" lvl="0" indent="-182880" defTabSz="914400">
              <a:spcBef>
                <a:spcPts val="0"/>
              </a:spcBef>
              <a:spcAft>
                <a:spcPts val="0"/>
              </a:spcAft>
              <a:buSzPct val="85000"/>
              <a:buFont typeface="Wingdings" pitchFamily="2" charset="2"/>
              <a:buChar char="§"/>
            </a:pPr>
            <a:r>
              <a:rPr lang="en-US" sz="2000"/>
              <a:t>Number of posts</a:t>
            </a:r>
          </a:p>
          <a:p>
            <a:pPr marL="457200" lvl="0" indent="-182880" defTabSz="914400">
              <a:spcBef>
                <a:spcPts val="0"/>
              </a:spcBef>
              <a:spcAft>
                <a:spcPts val="0"/>
              </a:spcAft>
              <a:buSzPct val="85000"/>
              <a:buFont typeface="Wingdings" pitchFamily="2" charset="2"/>
              <a:buChar char="§"/>
            </a:pPr>
            <a:r>
              <a:rPr lang="en-US" sz="2000"/>
              <a:t>Updated to be more believable</a:t>
            </a:r>
          </a:p>
          <a:p>
            <a:pPr marL="0" lvl="0" indent="-182880" defTabSz="914400">
              <a:spcBef>
                <a:spcPts val="1200"/>
              </a:spcBef>
              <a:spcAft>
                <a:spcPts val="1200"/>
              </a:spcAft>
              <a:buSzPct val="85000"/>
              <a:buFont typeface="Wingdings" pitchFamily="2" charset="2"/>
              <a:buChar char="§"/>
            </a:pPr>
            <a:endParaRPr lang="en-US" sz="1400"/>
          </a:p>
        </p:txBody>
      </p:sp>
      <p:grpSp>
        <p:nvGrpSpPr>
          <p:cNvPr id="95" name="Group 94">
            <a:extLst>
              <a:ext uri="{FF2B5EF4-FFF2-40B4-BE49-F238E27FC236}">
                <a16:creationId xmlns:a16="http://schemas.microsoft.com/office/drawing/2014/main" id="{5029B4A8-2CF0-48DC-B29E-F3B62EDDC4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551293" y="4672260"/>
            <a:ext cx="342900" cy="342900"/>
            <a:chOff x="11361456" y="6195813"/>
            <a:chExt cx="548640" cy="548640"/>
          </a:xfrm>
        </p:grpSpPr>
        <p:sp>
          <p:nvSpPr>
            <p:cNvPr id="80" name="Oval 79">
              <a:extLst>
                <a:ext uri="{FF2B5EF4-FFF2-40B4-BE49-F238E27FC236}">
                  <a16:creationId xmlns:a16="http://schemas.microsoft.com/office/drawing/2014/main" id="{F71DA811-F7AE-460D-9891-57F221994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3">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81" name="Oval 80">
              <a:extLst>
                <a:ext uri="{FF2B5EF4-FFF2-40B4-BE49-F238E27FC236}">
                  <a16:creationId xmlns:a16="http://schemas.microsoft.com/office/drawing/2014/main" id="{3747795E-BBFD-44B4-892D-2054745A84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84"/>
        <p:cNvGrpSpPr/>
        <p:nvPr/>
      </p:nvGrpSpPr>
      <p:grpSpPr>
        <a:xfrm>
          <a:off x="0" y="0"/>
          <a:ext cx="0" cy="0"/>
          <a:chOff x="0" y="0"/>
          <a:chExt cx="0" cy="0"/>
        </a:xfrm>
      </p:grpSpPr>
      <p:grpSp>
        <p:nvGrpSpPr>
          <p:cNvPr id="102" name="Group 101">
            <a:extLst>
              <a:ext uri="{FF2B5EF4-FFF2-40B4-BE49-F238E27FC236}">
                <a16:creationId xmlns:a16="http://schemas.microsoft.com/office/drawing/2014/main" id="{F85E0883-9001-4D4E-9C91-E8D165DAF9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551293" y="4672260"/>
            <a:ext cx="342900" cy="342900"/>
            <a:chOff x="11361456" y="6195813"/>
            <a:chExt cx="548640" cy="548640"/>
          </a:xfrm>
        </p:grpSpPr>
        <p:sp>
          <p:nvSpPr>
            <p:cNvPr id="103" name="Oval 102">
              <a:extLst>
                <a:ext uri="{FF2B5EF4-FFF2-40B4-BE49-F238E27FC236}">
                  <a16:creationId xmlns:a16="http://schemas.microsoft.com/office/drawing/2014/main" id="{94AEEF45-F5C8-4322-9C98-33BB7A5A2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US"/>
            </a:p>
          </p:txBody>
        </p:sp>
        <p:sp>
          <p:nvSpPr>
            <p:cNvPr id="104" name="Oval 103">
              <a:extLst>
                <a:ext uri="{FF2B5EF4-FFF2-40B4-BE49-F238E27FC236}">
                  <a16:creationId xmlns:a16="http://schemas.microsoft.com/office/drawing/2014/main" id="{185E4386-A445-455A-91C4-16DE5DA9FC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US"/>
            </a:p>
          </p:txBody>
        </p:sp>
      </p:grpSp>
      <p:sp>
        <p:nvSpPr>
          <p:cNvPr id="85" name="Google Shape;85;p18"/>
          <p:cNvSpPr txBox="1">
            <a:spLocks noGrp="1"/>
          </p:cNvSpPr>
          <p:nvPr>
            <p:ph type="title"/>
          </p:nvPr>
        </p:nvSpPr>
        <p:spPr>
          <a:xfrm>
            <a:off x="802386" y="363474"/>
            <a:ext cx="7543800" cy="1207008"/>
          </a:xfrm>
          <a:prstGeom prst="rect">
            <a:avLst/>
          </a:prstGeom>
        </p:spPr>
        <p:txBody>
          <a:bodyPr spcFirstLastPara="1" vert="horz" lIns="91440" tIns="45720" rIns="91440" bIns="45720" rtlCol="0" anchor="ctr" anchorCtr="0">
            <a:normAutofit/>
          </a:bodyPr>
          <a:lstStyle/>
          <a:p>
            <a:pPr marL="0" lvl="0" indent="0" defTabSz="914400">
              <a:spcBef>
                <a:spcPct val="0"/>
              </a:spcBef>
              <a:spcAft>
                <a:spcPts val="0"/>
              </a:spcAft>
            </a:pPr>
            <a:r>
              <a:rPr lang="en-US" sz="5400"/>
              <a:t>How to spot AI </a:t>
            </a:r>
          </a:p>
        </p:txBody>
      </p:sp>
      <p:sp>
        <p:nvSpPr>
          <p:cNvPr id="105" name="Rectangle 104">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0100" y="1509969"/>
            <a:ext cx="7543800" cy="60513"/>
          </a:xfrm>
          <a:prstGeom prst="rect">
            <a:avLst/>
          </a:prstGeom>
          <a:blipFill dpi="0" rotWithShape="1">
            <a:blip r:embed="rId5">
              <a:alphaModFix amt="85000"/>
              <a:lum bright="70000" contrast="-70000"/>
              <a:extLst>
                <a:ext uri="{BEBA8EAE-BF5A-486C-A8C5-ECC9F3942E4B}">
                  <a14:imgProps xmlns:a14="http://schemas.microsoft.com/office/drawing/2010/main">
                    <a14:imgLayer r:embed="rId6">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06" name="Google Shape;86;p18">
            <a:extLst>
              <a:ext uri="{FF2B5EF4-FFF2-40B4-BE49-F238E27FC236}">
                <a16:creationId xmlns:a16="http://schemas.microsoft.com/office/drawing/2014/main" id="{D3141BD6-E4EF-7B6C-3563-91BC397D71BD}"/>
              </a:ext>
            </a:extLst>
          </p:cNvPr>
          <p:cNvGraphicFramePr/>
          <p:nvPr>
            <p:extLst>
              <p:ext uri="{D42A27DB-BD31-4B8C-83A1-F6EECF244321}">
                <p14:modId xmlns:p14="http://schemas.microsoft.com/office/powerpoint/2010/main" val="1836549608"/>
              </p:ext>
            </p:extLst>
          </p:nvPr>
        </p:nvGraphicFramePr>
        <p:xfrm>
          <a:off x="802481" y="1789042"/>
          <a:ext cx="7543800" cy="271338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Wood Type</Template>
  <TotalTime>0</TotalTime>
  <Words>1408</Words>
  <Application>Microsoft Office PowerPoint</Application>
  <PresentationFormat>On-screen Show (16:9)</PresentationFormat>
  <Paragraphs>126</Paragraphs>
  <Slides>17</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Courier New</vt:lpstr>
      <vt:lpstr>Rockwell</vt:lpstr>
      <vt:lpstr>Rockwell Condensed</vt:lpstr>
      <vt:lpstr>Rockwell Extra Bold</vt:lpstr>
      <vt:lpstr>Wingdings</vt:lpstr>
      <vt:lpstr>Wood Type</vt:lpstr>
      <vt:lpstr>AI, Deep Fakes, and Disinformation</vt:lpstr>
      <vt:lpstr>What is disinformation?</vt:lpstr>
      <vt:lpstr>How Disinformation Spreads - The Rise of Social Media </vt:lpstr>
      <vt:lpstr>How Disinformation Spreads - The Purpose Behind It</vt:lpstr>
      <vt:lpstr>How to Spot Disinformation</vt:lpstr>
      <vt:lpstr>Examples of Disinformation</vt:lpstr>
      <vt:lpstr>What is AI and why is it important? - Louis</vt:lpstr>
      <vt:lpstr>How AI makes disinformation worse - Louis</vt:lpstr>
      <vt:lpstr>How to spot AI </vt:lpstr>
      <vt:lpstr>Examples</vt:lpstr>
      <vt:lpstr>What are Deep Fakes ?</vt:lpstr>
      <vt:lpstr>Deep Fakes vs Real Images </vt:lpstr>
      <vt:lpstr>Mitigation/prevention measures</vt:lpstr>
      <vt:lpstr>Is this safe to Post online?</vt:lpstr>
      <vt:lpstr>Questions?</vt:lpstr>
      <vt:lpstr>Works cited</vt:lpstr>
      <vt:lpstr>Division of labor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Madison Sleppy</cp:lastModifiedBy>
  <cp:revision>24</cp:revision>
  <dcterms:modified xsi:type="dcterms:W3CDTF">2026-07-27T18:41:42Z</dcterms:modified>
</cp:coreProperties>
</file>